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charts/chart2.xml" ContentType="application/vnd.openxmlformats-officedocument.drawingml.chart+xml"/>
  <Override PartName="/ppt/notesSlides/notesSlide9.xml" ContentType="application/vnd.openxmlformats-officedocument.presentationml.notesSlide+xml"/>
  <Override PartName="/ppt/charts/chart3.xml" ContentType="application/vnd.openxmlformats-officedocument.drawingml.chart+xml"/>
  <Override PartName="/ppt/notesSlides/notesSlide10.xml" ContentType="application/vnd.openxmlformats-officedocument.presentationml.notesSlide+xml"/>
  <Override PartName="/ppt/charts/chart4.xml" ContentType="application/vnd.openxmlformats-officedocument.drawingml.chart+xml"/>
  <Override PartName="/ppt/notesSlides/notesSlide11.xml" ContentType="application/vnd.openxmlformats-officedocument.presentationml.notesSlide+xml"/>
  <Override PartName="/ppt/charts/chart5.xml" ContentType="application/vnd.openxmlformats-officedocument.drawingml.chart+xml"/>
  <Override PartName="/ppt/notesSlides/notesSlide12.xml" ContentType="application/vnd.openxmlformats-officedocument.presentationml.notesSlide+xml"/>
  <Override PartName="/ppt/charts/chart6.xml" ContentType="application/vnd.openxmlformats-officedocument.drawingml.chart+xml"/>
  <Override PartName="/ppt/notesSlides/notesSlide13.xml" ContentType="application/vnd.openxmlformats-officedocument.presentationml.notesSlide+xml"/>
  <Override PartName="/ppt/charts/chart7.xml" ContentType="application/vnd.openxmlformats-officedocument.drawingml.chart+xml"/>
  <Override PartName="/ppt/notesSlides/notesSlide14.xml" ContentType="application/vnd.openxmlformats-officedocument.presentationml.notesSlide+xml"/>
  <Override PartName="/ppt/charts/chart8.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9.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7.xml" ContentType="application/vnd.openxmlformats-officedocument.presentationml.notesSlide+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8.xml" ContentType="application/vnd.openxmlformats-officedocument.presentationml.notesSlid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9.xml" ContentType="application/vnd.openxmlformats-officedocument.presentationml.notesSlid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30.xml" ContentType="application/vnd.openxmlformats-officedocument.presentationml.notesSl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31.xml" ContentType="application/vnd.openxmlformats-officedocument.presentationml.notesSlide+xml"/>
  <Override PartName="/ppt/charts/chart14.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32.xml" ContentType="application/vnd.openxmlformats-officedocument.presentationml.notesSlide+xml"/>
  <Override PartName="/ppt/charts/chart15.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33.xml" ContentType="application/vnd.openxmlformats-officedocument.presentationml.notesSlide+xml"/>
  <Override PartName="/ppt/charts/chart16.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84" r:id="rId3"/>
    <p:sldMasterId id="2147483697" r:id="rId4"/>
    <p:sldMasterId id="2147483710" r:id="rId5"/>
  </p:sldMasterIdLst>
  <p:notesMasterIdLst>
    <p:notesMasterId r:id="rId42"/>
  </p:notesMasterIdLst>
  <p:sldIdLst>
    <p:sldId id="256" r:id="rId6"/>
    <p:sldId id="312" r:id="rId7"/>
    <p:sldId id="616" r:id="rId8"/>
    <p:sldId id="618" r:id="rId9"/>
    <p:sldId id="643" r:id="rId10"/>
    <p:sldId id="644" r:id="rId11"/>
    <p:sldId id="657" r:id="rId12"/>
    <p:sldId id="648" r:id="rId13"/>
    <p:sldId id="649" r:id="rId14"/>
    <p:sldId id="651" r:id="rId15"/>
    <p:sldId id="652" r:id="rId16"/>
    <p:sldId id="653" r:id="rId17"/>
    <p:sldId id="654" r:id="rId18"/>
    <p:sldId id="655" r:id="rId19"/>
    <p:sldId id="645" r:id="rId20"/>
    <p:sldId id="658" r:id="rId21"/>
    <p:sldId id="659" r:id="rId22"/>
    <p:sldId id="660" r:id="rId23"/>
    <p:sldId id="646" r:id="rId24"/>
    <p:sldId id="661" r:id="rId25"/>
    <p:sldId id="662" r:id="rId26"/>
    <p:sldId id="663" r:id="rId27"/>
    <p:sldId id="664" r:id="rId28"/>
    <p:sldId id="665" r:id="rId29"/>
    <p:sldId id="666" r:id="rId30"/>
    <p:sldId id="667" r:id="rId31"/>
    <p:sldId id="668" r:id="rId32"/>
    <p:sldId id="669" r:id="rId33"/>
    <p:sldId id="670" r:id="rId34"/>
    <p:sldId id="672" r:id="rId35"/>
    <p:sldId id="673" r:id="rId36"/>
    <p:sldId id="674" r:id="rId37"/>
    <p:sldId id="676" r:id="rId38"/>
    <p:sldId id="642" r:id="rId39"/>
    <p:sldId id="600" r:id="rId40"/>
    <p:sldId id="625" r:id="rId41"/>
  </p:sldIdLst>
  <p:sldSz cx="12192000" cy="6858000"/>
  <p:notesSz cx="6858000" cy="9144000"/>
  <p:embeddedFontLst>
    <p:embeddedFont>
      <p:font typeface="Helvetica" panose="020B0604020202020204" pitchFamily="34" charset="0"/>
      <p:regular r:id="rId43"/>
      <p:bold r:id="rId44"/>
      <p:italic r:id="rId45"/>
      <p:boldItalic r:id="rId46"/>
    </p:embeddedFont>
    <p:embeddedFont>
      <p:font typeface="Montserrat" panose="00000500000000000000" pitchFamily="2" charset="0"/>
      <p:regular r:id="rId47"/>
      <p:bold r:id="rId48"/>
      <p:italic r:id="rId49"/>
      <p:boldItalic r:id="rId5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A9E1"/>
    <a:srgbClr val="B1DBF0"/>
    <a:srgbClr val="3994A9"/>
    <a:srgbClr val="49AEBE"/>
    <a:srgbClr val="4EADC3"/>
    <a:srgbClr val="FFFFFF"/>
    <a:srgbClr val="0B7C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63" autoAdjust="0"/>
    <p:restoredTop sz="81144" autoAdjust="0"/>
  </p:normalViewPr>
  <p:slideViewPr>
    <p:cSldViewPr snapToGrid="0">
      <p:cViewPr varScale="1">
        <p:scale>
          <a:sx n="70" d="100"/>
          <a:sy n="70" d="100"/>
        </p:scale>
        <p:origin x="1086" y="66"/>
      </p:cViewPr>
      <p:guideLst/>
    </p:cSldViewPr>
  </p:slideViewPr>
  <p:notesTextViewPr>
    <p:cViewPr>
      <p:scale>
        <a:sx n="1" d="1"/>
        <a:sy n="1" d="1"/>
      </p:scale>
      <p:origin x="0" y="0"/>
    </p:cViewPr>
  </p:notesTextViewPr>
  <p:sorterViewPr>
    <p:cViewPr>
      <p:scale>
        <a:sx n="100" d="100"/>
        <a:sy n="100" d="100"/>
      </p:scale>
      <p:origin x="0" y="-259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font" Target="fonts/font3.fntdata"/><Relationship Id="rId53" Type="http://schemas.openxmlformats.org/officeDocument/2006/relationships/theme" Target="theme/theme1.xml"/><Relationship Id="rId5" Type="http://schemas.openxmlformats.org/officeDocument/2006/relationships/slideMaster" Target="slideMasters/slideMaster5.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2.fntdata"/><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font" Target="fonts/font1.fntdata"/><Relationship Id="rId48" Type="http://schemas.openxmlformats.org/officeDocument/2006/relationships/font" Target="fonts/font6.fntdata"/><Relationship Id="rId8" Type="http://schemas.openxmlformats.org/officeDocument/2006/relationships/slide" Target="slides/slide3.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font" Target="fonts/font4.fntdata"/><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font" Target="fonts/font7.fntdata"/></Relationships>
</file>

<file path=ppt/charts/_rels/chart1.xml.rels><?xml version="1.0" encoding="UTF-8" standalone="yes"?>
<Relationships xmlns="http://schemas.openxmlformats.org/package/2006/relationships"><Relationship Id="rId1" Type="http://schemas.openxmlformats.org/officeDocument/2006/relationships/oleObject" Target="file:///C:\Users\hmoore\AppData\Local\Temp\93d0720f-6ef7-44b0-9cde-bf63d5e0808c_Data_Q1_250115.zip.Data_Q1_250115.zip\Long%20Island%20Health%20Survey%20for%20Community%20Organizations%20and%20Agencies.xlsx" TargetMode="External"/></Relationships>
</file>

<file path=ppt/charts/_rels/chart10.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_rels/chart1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s>
</file>

<file path=ppt/charts/_rels/chart1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5.xml"/><Relationship Id="rId1" Type="http://schemas.microsoft.com/office/2011/relationships/chartStyle" Target="style5.xml"/></Relationships>
</file>

<file path=ppt/charts/_rels/chart1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6.xml"/><Relationship Id="rId1" Type="http://schemas.microsoft.com/office/2011/relationships/chartStyle" Target="style6.xml"/></Relationships>
</file>

<file path=ppt/charts/_rels/chart1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7.xml"/><Relationship Id="rId1" Type="http://schemas.microsoft.com/office/2011/relationships/chartStyle" Target="style7.xml"/></Relationships>
</file>

<file path=ppt/charts/_rels/chart15.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8.xml"/><Relationship Id="rId1" Type="http://schemas.microsoft.com/office/2011/relationships/chartStyle" Target="style8.xml"/></Relationships>
</file>

<file path=ppt/charts/_rels/chart16.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9.xml"/><Relationship Id="rId1" Type="http://schemas.microsoft.com/office/2011/relationships/chartStyle" Target="style9.xml"/></Relationships>
</file>

<file path=ppt/charts/_rels/chart2.xml.rels><?xml version="1.0" encoding="UTF-8" standalone="yes"?>
<Relationships xmlns="http://schemas.openxmlformats.org/package/2006/relationships"><Relationship Id="rId1" Type="http://schemas.openxmlformats.org/officeDocument/2006/relationships/oleObject" Target="file:///C:\Users\hmoore\AppData\Local\Temp\18f5da66-7704-4f51-8e8a-2100efc09cd1_Data_Q2_250115.zip.Data_Q2_250115.zip\Long%20Island%20Health%20Survey%20for%20Community%20Organizations%20and%20Agencie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hmoore\AppData\Local\Temp\18a5003d-cc6f-4331-8cca-fbe861c96205_Data_Q3_250115.zip.Data_Q3_250115.zip\Long%20Island%20Health%20Survey%20for%20Community%20Organizations%20and%20Agencie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hmoore\AppData\Local\Temp\4a0b09ae-b931-43f3-b176-2a6be225abec_Data_Q4_250115.zip.Data_Q4_250115.zip\Long%20Island%20Health%20Survey%20for%20Community%20Organizations%20and%20Agencie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hmoore\AppData\Local\Temp\014b6cf9-360e-42ed-bdfe-12ef5e36b502_Data_Q5_250115.zip.Data_Q5_250115.zip\Long%20Island%20Health%20Survey%20for%20Community%20Organizations%20and%20Agencie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hmoore\AppData\Local\Temp\7eeb2196-e1f6-465b-af71-bff29fc98ed8_Data_Q6_250115.zip.Data_Q6_250115.zip\Long%20Island%20Health%20Survey%20for%20Community%20Organizations%20and%20Agencies.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hmoore\AppData\Local\Temp\039be1d2-b56f-4e55-acb1-fc093c46bf1f_Data_Q7_250115.zip.Data_Q7_250115.zip\Long%20Island%20Health%20Survey%20for%20Community%20Organizations%20and%20Agencies.xlsx" TargetMode="External"/></Relationships>
</file>

<file path=ppt/charts/_rels/chart8.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1.xml"/><Relationship Id="rId1" Type="http://schemas.microsoft.com/office/2011/relationships/chartStyle" Target="style1.xml"/></Relationships>
</file>

<file path=ppt/charts/_rels/chart9.xml.rels><?xml version="1.0" encoding="UTF-8" standalone="yes"?>
<Relationships xmlns="http://schemas.openxmlformats.org/package/2006/relationships"><Relationship Id="rId3" Type="http://schemas.openxmlformats.org/officeDocument/2006/relationships/oleObject" Target="file:///\\hanysnt.local\hanys_shares\Users\NSHC_Users\hmoore\CHNA%20Help\CHA%20JanFebMarch%20Results\CHAS%20Results.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r>
              <a:rPr lang="en-US"/>
              <a:t>Q1. Which of the following health-related social needs are unmet in your community? (Please check up to 3)</a:t>
            </a:r>
          </a:p>
        </c:rich>
      </c:tx>
      <c:overlay val="0"/>
    </c:title>
    <c:autoTitleDeleted val="0"/>
    <c:plotArea>
      <c:layout/>
      <c:barChart>
        <c:barDir val="col"/>
        <c:grouping val="clustered"/>
        <c:varyColors val="1"/>
        <c:ser>
          <c:idx val="0"/>
          <c:order val="0"/>
          <c:tx>
            <c:strRef>
              <c:f>'Question 1'!$B$3</c:f>
              <c:strCache>
                <c:ptCount val="1"/>
                <c:pt idx="0">
                  <c:v>Responses</c:v>
                </c:pt>
              </c:strCache>
            </c:strRef>
          </c:tx>
          <c:invertIfNegative val="0"/>
          <c:cat>
            <c:strRef>
              <c:f>'Question 1'!$A$4:$A$9</c:f>
              <c:strCache>
                <c:ptCount val="6"/>
                <c:pt idx="0">
                  <c:v>Economic wellbeing</c:v>
                </c:pt>
                <c:pt idx="1">
                  <c:v>Mental wellbeing and substance use</c:v>
                </c:pt>
                <c:pt idx="2">
                  <c:v>Safe and healthy communities</c:v>
                </c:pt>
                <c:pt idx="3">
                  <c:v>Health insurance coverage and access to care</c:v>
                </c:pt>
                <c:pt idx="4">
                  <c:v>Healthy children</c:v>
                </c:pt>
                <c:pt idx="5">
                  <c:v>PreK-12 student success and educational attainment</c:v>
                </c:pt>
              </c:strCache>
            </c:strRef>
          </c:cat>
          <c:val>
            <c:numRef>
              <c:f>'Question 1'!$B$4:$B$9</c:f>
              <c:numCache>
                <c:formatCode>0.00%</c:formatCode>
                <c:ptCount val="6"/>
                <c:pt idx="0">
                  <c:v>0.67799999999999994</c:v>
                </c:pt>
                <c:pt idx="1">
                  <c:v>0.7288</c:v>
                </c:pt>
                <c:pt idx="2">
                  <c:v>0.35589999999999999</c:v>
                </c:pt>
                <c:pt idx="3">
                  <c:v>0.35589999999999999</c:v>
                </c:pt>
                <c:pt idx="4">
                  <c:v>0.1525</c:v>
                </c:pt>
                <c:pt idx="5">
                  <c:v>0.1525</c:v>
                </c:pt>
              </c:numCache>
            </c:numRef>
          </c:val>
          <c:extLst>
            <c:ext xmlns:c16="http://schemas.microsoft.com/office/drawing/2014/chart" uri="{C3380CC4-5D6E-409C-BE32-E72D297353CC}">
              <c16:uniqueId val="{00000000-D240-4FF3-8885-E0CEE044B7F4}"/>
            </c:ext>
          </c:extLst>
        </c:ser>
        <c:dLbls>
          <c:showLegendKey val="0"/>
          <c:showVal val="0"/>
          <c:showCatName val="0"/>
          <c:showSerName val="0"/>
          <c:showPercent val="0"/>
          <c:showBubbleSize val="0"/>
        </c:dLbls>
        <c:gapWidth val="150"/>
        <c:axId val="10"/>
        <c:axId val="100"/>
      </c:barChart>
      <c:valAx>
        <c:axId val="100"/>
        <c:scaling>
          <c:orientation val="minMax"/>
        </c:scaling>
        <c:delete val="0"/>
        <c:axPos val="l"/>
        <c:numFmt formatCode="0%" sourceLinked="0"/>
        <c:majorTickMark val="out"/>
        <c:minorTickMark val="none"/>
        <c:tickLblPos val="nextTo"/>
        <c:crossAx val="10"/>
        <c:crosses val="autoZero"/>
        <c:crossBetween val="between"/>
      </c:valAx>
      <c:catAx>
        <c:axId val="10"/>
        <c:scaling>
          <c:orientation val="minMax"/>
        </c:scaling>
        <c:delete val="0"/>
        <c:axPos val="b"/>
        <c:numFmt formatCode="General" sourceLinked="1"/>
        <c:majorTickMark val="out"/>
        <c:minorTickMark val="none"/>
        <c:tickLblPos val="nextTo"/>
        <c:crossAx val="100"/>
        <c:crosses val="autoZero"/>
        <c:auto val="0"/>
        <c:lblAlgn val="ctr"/>
        <c:lblOffset val="100"/>
        <c:noMultiLvlLbl val="0"/>
      </c:catAx>
    </c:plotArea>
    <c:plotVisOnly val="0"/>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400" b="0" i="0" u="none" strike="noStrike" kern="1200" spc="0" baseline="0">
                <a:solidFill>
                  <a:schemeClr val="tx1">
                    <a:lumMod val="65000"/>
                    <a:lumOff val="35000"/>
                  </a:schemeClr>
                </a:solidFill>
                <a:latin typeface="+mn-lt"/>
                <a:ea typeface="+mn-ea"/>
                <a:cs typeface="+mn-cs"/>
              </a:defRPr>
            </a:pPr>
            <a:r>
              <a:rPr lang="en-US"/>
              <a:t>Q1. Which of the following health-related social needs are unmet in your community? (Please check up to 3)</a:t>
            </a:r>
          </a:p>
        </c:rich>
      </c:tx>
      <c:overlay val="0"/>
      <c:spPr>
        <a:noFill/>
        <a:ln>
          <a:noFill/>
        </a:ln>
        <a:effectLst/>
      </c:spPr>
      <c:txPr>
        <a:bodyPr rot="0" spcFirstLastPara="1" vertOverflow="ellipsis" vert="horz" wrap="square" anchor="ctr" anchorCtr="1"/>
        <a:lstStyle/>
        <a:p>
          <a:pPr algn="ct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1"/>
        <c:ser>
          <c:idx val="0"/>
          <c:order val="0"/>
          <c:spPr>
            <a:ln>
              <a:noFill/>
            </a:ln>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5CAA-4122-9357-275E01D2BC10}"/>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5CAA-4122-9357-275E01D2BC10}"/>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5-5CAA-4122-9357-275E01D2BC10}"/>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7-5CAA-4122-9357-275E01D2BC10}"/>
              </c:ext>
            </c:extLst>
          </c:dPt>
          <c:dPt>
            <c:idx val="4"/>
            <c:invertIfNegative val="0"/>
            <c:bubble3D val="0"/>
            <c:spPr>
              <a:solidFill>
                <a:schemeClr val="accent5"/>
              </a:solidFill>
              <a:ln>
                <a:noFill/>
              </a:ln>
              <a:effectLst/>
            </c:spPr>
            <c:extLst>
              <c:ext xmlns:c16="http://schemas.microsoft.com/office/drawing/2014/chart" uri="{C3380CC4-5D6E-409C-BE32-E72D297353CC}">
                <c16:uniqueId val="{00000009-5CAA-4122-9357-275E01D2BC10}"/>
              </c:ext>
            </c:extLst>
          </c:dPt>
          <c:dPt>
            <c:idx val="5"/>
            <c:invertIfNegative val="0"/>
            <c:bubble3D val="0"/>
            <c:spPr>
              <a:solidFill>
                <a:schemeClr val="accent6"/>
              </a:solidFill>
              <a:ln>
                <a:noFill/>
              </a:ln>
              <a:effectLst/>
            </c:spPr>
            <c:extLst>
              <c:ext xmlns:c16="http://schemas.microsoft.com/office/drawing/2014/chart" uri="{C3380CC4-5D6E-409C-BE32-E72D297353CC}">
                <c16:uniqueId val="{0000000B-5CAA-4122-9357-275E01D2BC10}"/>
              </c:ext>
            </c:extLst>
          </c:dPt>
          <c:dPt>
            <c:idx val="6"/>
            <c:invertIfNegative val="0"/>
            <c:bubble3D val="0"/>
            <c:spPr>
              <a:solidFill>
                <a:schemeClr val="accent1">
                  <a:lumMod val="60000"/>
                </a:schemeClr>
              </a:solidFill>
              <a:ln>
                <a:noFill/>
              </a:ln>
              <a:effectLst/>
            </c:spPr>
            <c:extLst>
              <c:ext xmlns:c16="http://schemas.microsoft.com/office/drawing/2014/chart" uri="{C3380CC4-5D6E-409C-BE32-E72D297353CC}">
                <c16:uniqueId val="{0000000D-5CAA-4122-9357-275E01D2BC10}"/>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Economic wellbeing</c:v>
                </c:pt>
                <c:pt idx="1">
                  <c:v>Mental wellbeing and substance use</c:v>
                </c:pt>
                <c:pt idx="2">
                  <c:v>Safe and healthy communities</c:v>
                </c:pt>
                <c:pt idx="3">
                  <c:v>Health insurance coverage and access to care</c:v>
                </c:pt>
                <c:pt idx="4">
                  <c:v>Healthy children</c:v>
                </c:pt>
                <c:pt idx="5">
                  <c:v>PreK-12 student success and educational attainment</c:v>
                </c:pt>
                <c:pt idx="6">
                  <c:v>Other</c:v>
                </c:pt>
              </c:strCache>
            </c:strRef>
          </c:cat>
          <c:val>
            <c:numRef>
              <c:f>Sheet1!$B$2:$B$8</c:f>
              <c:numCache>
                <c:formatCode>General</c:formatCode>
                <c:ptCount val="7"/>
                <c:pt idx="0">
                  <c:v>10</c:v>
                </c:pt>
                <c:pt idx="1">
                  <c:v>15</c:v>
                </c:pt>
                <c:pt idx="2">
                  <c:v>13</c:v>
                </c:pt>
                <c:pt idx="3">
                  <c:v>14</c:v>
                </c:pt>
                <c:pt idx="4">
                  <c:v>11</c:v>
                </c:pt>
                <c:pt idx="5">
                  <c:v>7</c:v>
                </c:pt>
                <c:pt idx="6">
                  <c:v>3</c:v>
                </c:pt>
              </c:numCache>
            </c:numRef>
          </c:val>
          <c:extLst>
            <c:ext xmlns:c16="http://schemas.microsoft.com/office/drawing/2014/chart" uri="{C3380CC4-5D6E-409C-BE32-E72D297353CC}">
              <c16:uniqueId val="{0000000E-5CAA-4122-9357-275E01D2BC10}"/>
            </c:ext>
          </c:extLst>
        </c:ser>
        <c:dLbls>
          <c:dLblPos val="outEnd"/>
          <c:showLegendKey val="0"/>
          <c:showVal val="1"/>
          <c:showCatName val="0"/>
          <c:showSerName val="0"/>
          <c:showPercent val="0"/>
          <c:showBubbleSize val="0"/>
        </c:dLbls>
        <c:gapWidth val="219"/>
        <c:overlap val="-27"/>
        <c:axId val="1885793264"/>
        <c:axId val="1885791824"/>
      </c:barChart>
      <c:catAx>
        <c:axId val="1885793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85791824"/>
        <c:crosses val="autoZero"/>
        <c:auto val="1"/>
        <c:lblAlgn val="ctr"/>
        <c:lblOffset val="100"/>
        <c:noMultiLvlLbl val="0"/>
      </c:catAx>
      <c:valAx>
        <c:axId val="1885791824"/>
        <c:scaling>
          <c:orientation val="minMax"/>
        </c:scaling>
        <c:delete val="0"/>
        <c:axPos val="l"/>
        <c:numFmt formatCode="General" sourceLinked="1"/>
        <c:majorTickMark val="none"/>
        <c:minorTickMark val="none"/>
        <c:tickLblPos val="nextTo"/>
        <c:spPr>
          <a:noFill/>
          <a:ln>
            <a:solidFill>
              <a:schemeClr val="bg2"/>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857932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Q2. </a:t>
            </a:r>
            <a:r>
              <a:rPr lang="en-US"/>
              <a:t>What are the biggest ongoing health and/or social concerns in the community </a:t>
            </a:r>
            <a:r>
              <a:rPr lang="en-US" dirty="0"/>
              <a:t>where you live? (Please check up to 5)</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1"/>
        <c:ser>
          <c:idx val="0"/>
          <c:order val="0"/>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E457-4B26-811B-A09176DECFD0}"/>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E457-4B26-811B-A09176DECFD0}"/>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5-E457-4B26-811B-A09176DECFD0}"/>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7-E457-4B26-811B-A09176DECFD0}"/>
              </c:ext>
            </c:extLst>
          </c:dPt>
          <c:dPt>
            <c:idx val="4"/>
            <c:invertIfNegative val="0"/>
            <c:bubble3D val="0"/>
            <c:spPr>
              <a:solidFill>
                <a:schemeClr val="accent5"/>
              </a:solidFill>
              <a:ln>
                <a:noFill/>
              </a:ln>
              <a:effectLst/>
            </c:spPr>
            <c:extLst>
              <c:ext xmlns:c16="http://schemas.microsoft.com/office/drawing/2014/chart" uri="{C3380CC4-5D6E-409C-BE32-E72D297353CC}">
                <c16:uniqueId val="{00000009-E457-4B26-811B-A09176DECFD0}"/>
              </c:ext>
            </c:extLst>
          </c:dPt>
          <c:dPt>
            <c:idx val="5"/>
            <c:invertIfNegative val="0"/>
            <c:bubble3D val="0"/>
            <c:spPr>
              <a:solidFill>
                <a:schemeClr val="accent6"/>
              </a:solidFill>
              <a:ln>
                <a:noFill/>
              </a:ln>
              <a:effectLst/>
            </c:spPr>
            <c:extLst>
              <c:ext xmlns:c16="http://schemas.microsoft.com/office/drawing/2014/chart" uri="{C3380CC4-5D6E-409C-BE32-E72D297353CC}">
                <c16:uniqueId val="{0000000B-E457-4B26-811B-A09176DECFD0}"/>
              </c:ext>
            </c:extLst>
          </c:dPt>
          <c:dPt>
            <c:idx val="6"/>
            <c:invertIfNegative val="0"/>
            <c:bubble3D val="0"/>
            <c:spPr>
              <a:solidFill>
                <a:schemeClr val="accent1">
                  <a:lumMod val="60000"/>
                </a:schemeClr>
              </a:solidFill>
              <a:ln>
                <a:noFill/>
              </a:ln>
              <a:effectLst/>
            </c:spPr>
            <c:extLst>
              <c:ext xmlns:c16="http://schemas.microsoft.com/office/drawing/2014/chart" uri="{C3380CC4-5D6E-409C-BE32-E72D297353CC}">
                <c16:uniqueId val="{0000000D-E457-4B26-811B-A09176DECFD0}"/>
              </c:ext>
            </c:extLst>
          </c:dPt>
          <c:dPt>
            <c:idx val="7"/>
            <c:invertIfNegative val="0"/>
            <c:bubble3D val="0"/>
            <c:spPr>
              <a:solidFill>
                <a:schemeClr val="accent2">
                  <a:lumMod val="60000"/>
                </a:schemeClr>
              </a:solidFill>
              <a:ln>
                <a:noFill/>
              </a:ln>
              <a:effectLst/>
            </c:spPr>
            <c:extLst>
              <c:ext xmlns:c16="http://schemas.microsoft.com/office/drawing/2014/chart" uri="{C3380CC4-5D6E-409C-BE32-E72D297353CC}">
                <c16:uniqueId val="{0000000F-E457-4B26-811B-A09176DECFD0}"/>
              </c:ext>
            </c:extLst>
          </c:dPt>
          <c:dPt>
            <c:idx val="8"/>
            <c:invertIfNegative val="0"/>
            <c:bubble3D val="0"/>
            <c:spPr>
              <a:solidFill>
                <a:schemeClr val="accent3">
                  <a:lumMod val="60000"/>
                </a:schemeClr>
              </a:solidFill>
              <a:ln>
                <a:noFill/>
              </a:ln>
              <a:effectLst/>
            </c:spPr>
            <c:extLst>
              <c:ext xmlns:c16="http://schemas.microsoft.com/office/drawing/2014/chart" uri="{C3380CC4-5D6E-409C-BE32-E72D297353CC}">
                <c16:uniqueId val="{00000011-E457-4B26-811B-A09176DECFD0}"/>
              </c:ext>
            </c:extLst>
          </c:dPt>
          <c:dPt>
            <c:idx val="9"/>
            <c:invertIfNegative val="0"/>
            <c:bubble3D val="0"/>
            <c:spPr>
              <a:solidFill>
                <a:schemeClr val="accent4">
                  <a:lumMod val="60000"/>
                </a:schemeClr>
              </a:solidFill>
              <a:ln>
                <a:noFill/>
              </a:ln>
              <a:effectLst/>
            </c:spPr>
            <c:extLst>
              <c:ext xmlns:c16="http://schemas.microsoft.com/office/drawing/2014/chart" uri="{C3380CC4-5D6E-409C-BE32-E72D297353CC}">
                <c16:uniqueId val="{00000013-E457-4B26-811B-A09176DECFD0}"/>
              </c:ext>
            </c:extLst>
          </c:dPt>
          <c:dPt>
            <c:idx val="10"/>
            <c:invertIfNegative val="0"/>
            <c:bubble3D val="0"/>
            <c:spPr>
              <a:solidFill>
                <a:schemeClr val="accent5">
                  <a:lumMod val="60000"/>
                </a:schemeClr>
              </a:solidFill>
              <a:ln>
                <a:noFill/>
              </a:ln>
              <a:effectLst/>
            </c:spPr>
            <c:extLst>
              <c:ext xmlns:c16="http://schemas.microsoft.com/office/drawing/2014/chart" uri="{C3380CC4-5D6E-409C-BE32-E72D297353CC}">
                <c16:uniqueId val="{00000015-E457-4B26-811B-A09176DECFD0}"/>
              </c:ext>
            </c:extLst>
          </c:dPt>
          <c:dPt>
            <c:idx val="11"/>
            <c:invertIfNegative val="0"/>
            <c:bubble3D val="0"/>
            <c:spPr>
              <a:solidFill>
                <a:schemeClr val="accent6">
                  <a:lumMod val="60000"/>
                </a:schemeClr>
              </a:solidFill>
              <a:ln>
                <a:noFill/>
              </a:ln>
              <a:effectLst/>
            </c:spPr>
            <c:extLst>
              <c:ext xmlns:c16="http://schemas.microsoft.com/office/drawing/2014/chart" uri="{C3380CC4-5D6E-409C-BE32-E72D297353CC}">
                <c16:uniqueId val="{00000017-E457-4B26-811B-A09176DECFD0}"/>
              </c:ext>
            </c:extLst>
          </c:dPt>
          <c:dPt>
            <c:idx val="12"/>
            <c:invertIfNegative val="0"/>
            <c:bubble3D val="0"/>
            <c:spPr>
              <a:solidFill>
                <a:schemeClr val="accent1">
                  <a:lumMod val="80000"/>
                  <a:lumOff val="20000"/>
                </a:schemeClr>
              </a:solidFill>
              <a:ln>
                <a:noFill/>
              </a:ln>
              <a:effectLst/>
            </c:spPr>
            <c:extLst>
              <c:ext xmlns:c16="http://schemas.microsoft.com/office/drawing/2014/chart" uri="{C3380CC4-5D6E-409C-BE32-E72D297353CC}">
                <c16:uniqueId val="{00000019-E457-4B26-811B-A09176DECFD0}"/>
              </c:ext>
            </c:extLst>
          </c:dPt>
          <c:dPt>
            <c:idx val="13"/>
            <c:invertIfNegative val="0"/>
            <c:bubble3D val="0"/>
            <c:spPr>
              <a:solidFill>
                <a:schemeClr val="accent2">
                  <a:lumMod val="80000"/>
                  <a:lumOff val="20000"/>
                </a:schemeClr>
              </a:solidFill>
              <a:ln>
                <a:noFill/>
              </a:ln>
              <a:effectLst/>
            </c:spPr>
            <c:extLst>
              <c:ext xmlns:c16="http://schemas.microsoft.com/office/drawing/2014/chart" uri="{C3380CC4-5D6E-409C-BE32-E72D297353CC}">
                <c16:uniqueId val="{0000001B-E457-4B26-811B-A09176DECFD0}"/>
              </c:ext>
            </c:extLst>
          </c:dPt>
          <c:dPt>
            <c:idx val="14"/>
            <c:invertIfNegative val="0"/>
            <c:bubble3D val="0"/>
            <c:spPr>
              <a:solidFill>
                <a:schemeClr val="accent3">
                  <a:lumMod val="80000"/>
                  <a:lumOff val="20000"/>
                </a:schemeClr>
              </a:solidFill>
              <a:ln>
                <a:noFill/>
              </a:ln>
              <a:effectLst/>
            </c:spPr>
            <c:extLst>
              <c:ext xmlns:c16="http://schemas.microsoft.com/office/drawing/2014/chart" uri="{C3380CC4-5D6E-409C-BE32-E72D297353CC}">
                <c16:uniqueId val="{0000001D-E457-4B26-811B-A09176DECFD0}"/>
              </c:ext>
            </c:extLst>
          </c:dPt>
          <c:dPt>
            <c:idx val="15"/>
            <c:invertIfNegative val="0"/>
            <c:bubble3D val="0"/>
            <c:spPr>
              <a:solidFill>
                <a:schemeClr val="accent4">
                  <a:lumMod val="80000"/>
                  <a:lumOff val="20000"/>
                </a:schemeClr>
              </a:solidFill>
              <a:ln>
                <a:noFill/>
              </a:ln>
              <a:effectLst/>
            </c:spPr>
            <c:extLst>
              <c:ext xmlns:c16="http://schemas.microsoft.com/office/drawing/2014/chart" uri="{C3380CC4-5D6E-409C-BE32-E72D297353CC}">
                <c16:uniqueId val="{0000001F-E457-4B26-811B-A09176DECFD0}"/>
              </c:ext>
            </c:extLst>
          </c:dPt>
          <c:dPt>
            <c:idx val="16"/>
            <c:invertIfNegative val="0"/>
            <c:bubble3D val="0"/>
            <c:spPr>
              <a:solidFill>
                <a:schemeClr val="accent5">
                  <a:lumMod val="80000"/>
                  <a:lumOff val="20000"/>
                </a:schemeClr>
              </a:solidFill>
              <a:ln>
                <a:noFill/>
              </a:ln>
              <a:effectLst/>
            </c:spPr>
            <c:extLst>
              <c:ext xmlns:c16="http://schemas.microsoft.com/office/drawing/2014/chart" uri="{C3380CC4-5D6E-409C-BE32-E72D297353CC}">
                <c16:uniqueId val="{00000021-E457-4B26-811B-A09176DECFD0}"/>
              </c:ext>
            </c:extLst>
          </c:dPt>
          <c:dPt>
            <c:idx val="17"/>
            <c:invertIfNegative val="0"/>
            <c:bubble3D val="0"/>
            <c:spPr>
              <a:solidFill>
                <a:schemeClr val="accent6">
                  <a:lumMod val="80000"/>
                  <a:lumOff val="20000"/>
                </a:schemeClr>
              </a:solidFill>
              <a:ln>
                <a:noFill/>
              </a:ln>
              <a:effectLst/>
            </c:spPr>
            <c:extLst>
              <c:ext xmlns:c16="http://schemas.microsoft.com/office/drawing/2014/chart" uri="{C3380CC4-5D6E-409C-BE32-E72D297353CC}">
                <c16:uniqueId val="{00000023-E457-4B26-811B-A09176DECFD0}"/>
              </c:ext>
            </c:extLst>
          </c:dPt>
          <c:dPt>
            <c:idx val="18"/>
            <c:invertIfNegative val="0"/>
            <c:bubble3D val="0"/>
            <c:spPr>
              <a:solidFill>
                <a:schemeClr val="accent1">
                  <a:lumMod val="80000"/>
                </a:schemeClr>
              </a:solidFill>
              <a:ln>
                <a:noFill/>
              </a:ln>
              <a:effectLst/>
            </c:spPr>
            <c:extLst>
              <c:ext xmlns:c16="http://schemas.microsoft.com/office/drawing/2014/chart" uri="{C3380CC4-5D6E-409C-BE32-E72D297353CC}">
                <c16:uniqueId val="{00000025-E457-4B26-811B-A09176DECFD0}"/>
              </c:ext>
            </c:extLst>
          </c:dPt>
          <c:dPt>
            <c:idx val="19"/>
            <c:invertIfNegative val="0"/>
            <c:bubble3D val="0"/>
            <c:spPr>
              <a:solidFill>
                <a:schemeClr val="accent2">
                  <a:lumMod val="80000"/>
                </a:schemeClr>
              </a:solidFill>
              <a:ln>
                <a:noFill/>
              </a:ln>
              <a:effectLst/>
            </c:spPr>
            <c:extLst>
              <c:ext xmlns:c16="http://schemas.microsoft.com/office/drawing/2014/chart" uri="{C3380CC4-5D6E-409C-BE32-E72D297353CC}">
                <c16:uniqueId val="{00000027-E457-4B26-811B-A09176DECFD0}"/>
              </c:ext>
            </c:extLst>
          </c:dPt>
          <c:dPt>
            <c:idx val="20"/>
            <c:invertIfNegative val="0"/>
            <c:bubble3D val="0"/>
            <c:spPr>
              <a:solidFill>
                <a:schemeClr val="accent3">
                  <a:lumMod val="80000"/>
                </a:schemeClr>
              </a:solidFill>
              <a:ln>
                <a:noFill/>
              </a:ln>
              <a:effectLst/>
            </c:spPr>
            <c:extLst>
              <c:ext xmlns:c16="http://schemas.microsoft.com/office/drawing/2014/chart" uri="{C3380CC4-5D6E-409C-BE32-E72D297353CC}">
                <c16:uniqueId val="{00000029-E457-4B26-811B-A09176DECFD0}"/>
              </c:ext>
            </c:extLst>
          </c:dPt>
          <c:dPt>
            <c:idx val="21"/>
            <c:invertIfNegative val="0"/>
            <c:bubble3D val="0"/>
            <c:spPr>
              <a:solidFill>
                <a:schemeClr val="accent4">
                  <a:lumMod val="80000"/>
                </a:schemeClr>
              </a:solidFill>
              <a:ln>
                <a:noFill/>
              </a:ln>
              <a:effectLst/>
            </c:spPr>
            <c:extLst>
              <c:ext xmlns:c16="http://schemas.microsoft.com/office/drawing/2014/chart" uri="{C3380CC4-5D6E-409C-BE32-E72D297353CC}">
                <c16:uniqueId val="{0000002B-E457-4B26-811B-A09176DECFD0}"/>
              </c:ext>
            </c:extLst>
          </c:dPt>
          <c:dPt>
            <c:idx val="22"/>
            <c:invertIfNegative val="0"/>
            <c:bubble3D val="0"/>
            <c:spPr>
              <a:solidFill>
                <a:schemeClr val="accent5">
                  <a:lumMod val="80000"/>
                </a:schemeClr>
              </a:solidFill>
              <a:ln>
                <a:noFill/>
              </a:ln>
              <a:effectLst/>
            </c:spPr>
            <c:extLst>
              <c:ext xmlns:c16="http://schemas.microsoft.com/office/drawing/2014/chart" uri="{C3380CC4-5D6E-409C-BE32-E72D297353CC}">
                <c16:uniqueId val="{0000002D-E457-4B26-811B-A09176DECFD0}"/>
              </c:ext>
            </c:extLst>
          </c:dPt>
          <c:dPt>
            <c:idx val="23"/>
            <c:invertIfNegative val="0"/>
            <c:bubble3D val="0"/>
            <c:spPr>
              <a:solidFill>
                <a:schemeClr val="accent6">
                  <a:lumMod val="80000"/>
                </a:schemeClr>
              </a:solidFill>
              <a:ln>
                <a:noFill/>
              </a:ln>
              <a:effectLst/>
            </c:spPr>
            <c:extLst>
              <c:ext xmlns:c16="http://schemas.microsoft.com/office/drawing/2014/chart" uri="{C3380CC4-5D6E-409C-BE32-E72D297353CC}">
                <c16:uniqueId val="{0000002F-E457-4B26-811B-A09176DECFD0}"/>
              </c:ext>
            </c:extLst>
          </c:dPt>
          <c:dPt>
            <c:idx val="24"/>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31-E457-4B26-811B-A09176DECFD0}"/>
              </c:ext>
            </c:extLst>
          </c:dPt>
          <c:dPt>
            <c:idx val="25"/>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33-E457-4B26-811B-A09176DECFD0}"/>
              </c:ext>
            </c:extLst>
          </c:dPt>
          <c:dPt>
            <c:idx val="26"/>
            <c:invertIfNegative val="0"/>
            <c:bubble3D val="0"/>
            <c:spPr>
              <a:solidFill>
                <a:schemeClr val="accent3">
                  <a:lumMod val="60000"/>
                  <a:lumOff val="40000"/>
                </a:schemeClr>
              </a:solidFill>
              <a:ln>
                <a:noFill/>
              </a:ln>
              <a:effectLst/>
            </c:spPr>
            <c:extLst>
              <c:ext xmlns:c16="http://schemas.microsoft.com/office/drawing/2014/chart" uri="{C3380CC4-5D6E-409C-BE32-E72D297353CC}">
                <c16:uniqueId val="{00000035-E457-4B26-811B-A09176DECFD0}"/>
              </c:ext>
            </c:extLst>
          </c:dPt>
          <c:dPt>
            <c:idx val="27"/>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37-E457-4B26-811B-A09176DECFD0}"/>
              </c:ext>
            </c:extLst>
          </c:dPt>
          <c:dPt>
            <c:idx val="28"/>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39-E457-4B26-811B-A09176DECFD0}"/>
              </c:ext>
            </c:extLst>
          </c:dPt>
          <c:dPt>
            <c:idx val="29"/>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3B-E457-4B26-811B-A09176DECFD0}"/>
              </c:ext>
            </c:extLst>
          </c:dPt>
          <c:dPt>
            <c:idx val="30"/>
            <c:invertIfNegative val="0"/>
            <c:bubble3D val="0"/>
            <c:spPr>
              <a:solidFill>
                <a:schemeClr val="accent1">
                  <a:lumMod val="50000"/>
                </a:schemeClr>
              </a:solidFill>
              <a:ln>
                <a:noFill/>
              </a:ln>
              <a:effectLst/>
            </c:spPr>
            <c:extLst>
              <c:ext xmlns:c16="http://schemas.microsoft.com/office/drawing/2014/chart" uri="{C3380CC4-5D6E-409C-BE32-E72D297353CC}">
                <c16:uniqueId val="{0000003D-E457-4B26-811B-A09176DECFD0}"/>
              </c:ext>
            </c:extLst>
          </c:dPt>
          <c:dPt>
            <c:idx val="31"/>
            <c:invertIfNegative val="0"/>
            <c:bubble3D val="0"/>
            <c:spPr>
              <a:solidFill>
                <a:schemeClr val="accent2">
                  <a:lumMod val="50000"/>
                </a:schemeClr>
              </a:solidFill>
              <a:ln>
                <a:noFill/>
              </a:ln>
              <a:effectLst/>
            </c:spPr>
            <c:extLst>
              <c:ext xmlns:c16="http://schemas.microsoft.com/office/drawing/2014/chart" uri="{C3380CC4-5D6E-409C-BE32-E72D297353CC}">
                <c16:uniqueId val="{0000003F-E457-4B26-811B-A09176DECFD0}"/>
              </c:ext>
            </c:extLst>
          </c:dPt>
          <c:dPt>
            <c:idx val="32"/>
            <c:invertIfNegative val="0"/>
            <c:bubble3D val="0"/>
            <c:spPr>
              <a:solidFill>
                <a:schemeClr val="accent3">
                  <a:lumMod val="50000"/>
                </a:schemeClr>
              </a:solidFill>
              <a:ln>
                <a:noFill/>
              </a:ln>
              <a:effectLst/>
            </c:spPr>
            <c:extLst>
              <c:ext xmlns:c16="http://schemas.microsoft.com/office/drawing/2014/chart" uri="{C3380CC4-5D6E-409C-BE32-E72D297353CC}">
                <c16:uniqueId val="{00000041-E457-4B26-811B-A09176DECFD0}"/>
              </c:ext>
            </c:extLst>
          </c:dPt>
          <c:dPt>
            <c:idx val="33"/>
            <c:invertIfNegative val="0"/>
            <c:bubble3D val="0"/>
            <c:spPr>
              <a:solidFill>
                <a:schemeClr val="accent4">
                  <a:lumMod val="50000"/>
                </a:schemeClr>
              </a:solidFill>
              <a:ln>
                <a:noFill/>
              </a:ln>
              <a:effectLst/>
            </c:spPr>
            <c:extLst>
              <c:ext xmlns:c16="http://schemas.microsoft.com/office/drawing/2014/chart" uri="{C3380CC4-5D6E-409C-BE32-E72D297353CC}">
                <c16:uniqueId val="{00000043-E457-4B26-811B-A09176DECFD0}"/>
              </c:ext>
            </c:extLst>
          </c:dPt>
          <c:dPt>
            <c:idx val="34"/>
            <c:invertIfNegative val="0"/>
            <c:bubble3D val="0"/>
            <c:spPr>
              <a:solidFill>
                <a:schemeClr val="accent5">
                  <a:lumMod val="50000"/>
                </a:schemeClr>
              </a:solidFill>
              <a:ln>
                <a:noFill/>
              </a:ln>
              <a:effectLst/>
            </c:spPr>
            <c:extLst>
              <c:ext xmlns:c16="http://schemas.microsoft.com/office/drawing/2014/chart" uri="{C3380CC4-5D6E-409C-BE32-E72D297353CC}">
                <c16:uniqueId val="{00000045-E457-4B26-811B-A09176DECFD0}"/>
              </c:ext>
            </c:extLst>
          </c:dPt>
          <c:dPt>
            <c:idx val="35"/>
            <c:invertIfNegative val="0"/>
            <c:bubble3D val="0"/>
            <c:spPr>
              <a:solidFill>
                <a:schemeClr val="accent6">
                  <a:lumMod val="50000"/>
                </a:schemeClr>
              </a:solidFill>
              <a:ln>
                <a:noFill/>
              </a:ln>
              <a:effectLst/>
            </c:spPr>
            <c:extLst>
              <c:ext xmlns:c16="http://schemas.microsoft.com/office/drawing/2014/chart" uri="{C3380CC4-5D6E-409C-BE32-E72D297353CC}">
                <c16:uniqueId val="{00000047-E457-4B26-811B-A09176DECFD0}"/>
              </c:ext>
            </c:extLst>
          </c:dPt>
          <c:dPt>
            <c:idx val="36"/>
            <c:invertIfNegative val="0"/>
            <c:bubble3D val="0"/>
            <c:spPr>
              <a:solidFill>
                <a:schemeClr val="accent1">
                  <a:lumMod val="70000"/>
                  <a:lumOff val="30000"/>
                </a:schemeClr>
              </a:solidFill>
              <a:ln>
                <a:noFill/>
              </a:ln>
              <a:effectLst/>
            </c:spPr>
            <c:extLst>
              <c:ext xmlns:c16="http://schemas.microsoft.com/office/drawing/2014/chart" uri="{C3380CC4-5D6E-409C-BE32-E72D297353CC}">
                <c16:uniqueId val="{00000049-E457-4B26-811B-A09176DECFD0}"/>
              </c:ext>
            </c:extLst>
          </c:dPt>
          <c:dPt>
            <c:idx val="37"/>
            <c:invertIfNegative val="0"/>
            <c:bubble3D val="0"/>
            <c:spPr>
              <a:solidFill>
                <a:schemeClr val="accent2">
                  <a:lumMod val="70000"/>
                  <a:lumOff val="30000"/>
                </a:schemeClr>
              </a:solidFill>
              <a:ln>
                <a:noFill/>
              </a:ln>
              <a:effectLst/>
            </c:spPr>
            <c:extLst>
              <c:ext xmlns:c16="http://schemas.microsoft.com/office/drawing/2014/chart" uri="{C3380CC4-5D6E-409C-BE32-E72D297353CC}">
                <c16:uniqueId val="{0000004B-E457-4B26-811B-A09176DECFD0}"/>
              </c:ext>
            </c:extLst>
          </c:dPt>
          <c:dPt>
            <c:idx val="38"/>
            <c:invertIfNegative val="0"/>
            <c:bubble3D val="0"/>
            <c:spPr>
              <a:solidFill>
                <a:schemeClr val="accent3">
                  <a:lumMod val="70000"/>
                  <a:lumOff val="30000"/>
                </a:schemeClr>
              </a:solidFill>
              <a:ln>
                <a:noFill/>
              </a:ln>
              <a:effectLst/>
            </c:spPr>
            <c:extLst>
              <c:ext xmlns:c16="http://schemas.microsoft.com/office/drawing/2014/chart" uri="{C3380CC4-5D6E-409C-BE32-E72D297353CC}">
                <c16:uniqueId val="{0000004D-E457-4B26-811B-A09176DECFD0}"/>
              </c:ext>
            </c:extLst>
          </c:dPt>
          <c:dPt>
            <c:idx val="39"/>
            <c:invertIfNegative val="0"/>
            <c:bubble3D val="0"/>
            <c:spPr>
              <a:solidFill>
                <a:schemeClr val="accent4">
                  <a:lumMod val="70000"/>
                  <a:lumOff val="30000"/>
                </a:schemeClr>
              </a:solidFill>
              <a:ln>
                <a:noFill/>
              </a:ln>
              <a:effectLst/>
            </c:spPr>
            <c:extLst>
              <c:ext xmlns:c16="http://schemas.microsoft.com/office/drawing/2014/chart" uri="{C3380CC4-5D6E-409C-BE32-E72D297353CC}">
                <c16:uniqueId val="{0000004F-E457-4B26-811B-A09176DECFD0}"/>
              </c:ext>
            </c:extLst>
          </c:dPt>
          <c:dPt>
            <c:idx val="40"/>
            <c:invertIfNegative val="0"/>
            <c:bubble3D val="0"/>
            <c:spPr>
              <a:solidFill>
                <a:schemeClr val="accent5">
                  <a:lumMod val="70000"/>
                  <a:lumOff val="30000"/>
                </a:schemeClr>
              </a:solidFill>
              <a:ln>
                <a:noFill/>
              </a:ln>
              <a:effectLst/>
            </c:spPr>
            <c:extLst>
              <c:ext xmlns:c16="http://schemas.microsoft.com/office/drawing/2014/chart" uri="{C3380CC4-5D6E-409C-BE32-E72D297353CC}">
                <c16:uniqueId val="{00000051-E457-4B26-811B-A09176DECFD0}"/>
              </c:ext>
            </c:extLst>
          </c:dPt>
          <c:dPt>
            <c:idx val="41"/>
            <c:invertIfNegative val="0"/>
            <c:bubble3D val="0"/>
            <c:spPr>
              <a:solidFill>
                <a:schemeClr val="accent6">
                  <a:lumMod val="70000"/>
                  <a:lumOff val="30000"/>
                </a:schemeClr>
              </a:solidFill>
              <a:ln>
                <a:noFill/>
              </a:ln>
              <a:effectLst/>
            </c:spPr>
            <c:extLst>
              <c:ext xmlns:c16="http://schemas.microsoft.com/office/drawing/2014/chart" uri="{C3380CC4-5D6E-409C-BE32-E72D297353CC}">
                <c16:uniqueId val="{00000053-E457-4B26-811B-A09176DECFD0}"/>
              </c:ext>
            </c:extLst>
          </c:dPt>
          <c:dPt>
            <c:idx val="42"/>
            <c:invertIfNegative val="0"/>
            <c:bubble3D val="0"/>
            <c:spPr>
              <a:solidFill>
                <a:schemeClr val="accent1">
                  <a:lumMod val="70000"/>
                </a:schemeClr>
              </a:solidFill>
              <a:ln>
                <a:noFill/>
              </a:ln>
              <a:effectLst/>
            </c:spPr>
            <c:extLst>
              <c:ext xmlns:c16="http://schemas.microsoft.com/office/drawing/2014/chart" uri="{C3380CC4-5D6E-409C-BE32-E72D297353CC}">
                <c16:uniqueId val="{00000055-E457-4B26-811B-A09176DECFD0}"/>
              </c:ext>
            </c:extLst>
          </c:dPt>
          <c:dPt>
            <c:idx val="43"/>
            <c:invertIfNegative val="0"/>
            <c:bubble3D val="0"/>
            <c:spPr>
              <a:solidFill>
                <a:schemeClr val="accent2">
                  <a:lumMod val="70000"/>
                </a:schemeClr>
              </a:solidFill>
              <a:ln>
                <a:noFill/>
              </a:ln>
              <a:effectLst/>
            </c:spPr>
            <c:extLst>
              <c:ext xmlns:c16="http://schemas.microsoft.com/office/drawing/2014/chart" uri="{C3380CC4-5D6E-409C-BE32-E72D297353CC}">
                <c16:uniqueId val="{00000057-E457-4B26-811B-A09176DECFD0}"/>
              </c:ext>
            </c:extLst>
          </c:dPt>
          <c:dPt>
            <c:idx val="44"/>
            <c:invertIfNegative val="0"/>
            <c:bubble3D val="0"/>
            <c:spPr>
              <a:solidFill>
                <a:schemeClr val="accent3">
                  <a:lumMod val="70000"/>
                </a:schemeClr>
              </a:solidFill>
              <a:ln>
                <a:noFill/>
              </a:ln>
              <a:effectLst/>
            </c:spPr>
            <c:extLst>
              <c:ext xmlns:c16="http://schemas.microsoft.com/office/drawing/2014/chart" uri="{C3380CC4-5D6E-409C-BE32-E72D297353CC}">
                <c16:uniqueId val="{00000059-E457-4B26-811B-A09176DECFD0}"/>
              </c:ext>
            </c:extLst>
          </c:dPt>
          <c:dPt>
            <c:idx val="45"/>
            <c:invertIfNegative val="0"/>
            <c:bubble3D val="0"/>
            <c:spPr>
              <a:solidFill>
                <a:schemeClr val="accent4">
                  <a:lumMod val="70000"/>
                </a:schemeClr>
              </a:solidFill>
              <a:ln>
                <a:noFill/>
              </a:ln>
              <a:effectLst/>
            </c:spPr>
            <c:extLst>
              <c:ext xmlns:c16="http://schemas.microsoft.com/office/drawing/2014/chart" uri="{C3380CC4-5D6E-409C-BE32-E72D297353CC}">
                <c16:uniqueId val="{0000005B-E457-4B26-811B-A09176DECFD0}"/>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Sheet1!$A$12:$A$57</c:f>
              <c:strCache>
                <c:ptCount val="46"/>
                <c:pt idx="0">
                  <c:v>Asthma/lung disease</c:v>
                </c:pt>
                <c:pt idx="1">
                  <c:v>Cancer</c:v>
                </c:pt>
                <c:pt idx="2">
                  <c:v>Heart disease &amp; stroke</c:v>
                </c:pt>
                <c:pt idx="3">
                  <c:v>Safety</c:v>
                </c:pt>
                <c:pt idx="4">
                  <c:v>HIV/AIDS &amp; Sexually Transmitted Diseases (STDs)</c:v>
                </c:pt>
                <c:pt idx="5">
                  <c:v>Vaccine preventable diseases</c:v>
                </c:pt>
                <c:pt idx="6">
                  <c:v>Child health &amp; wellness</c:v>
                </c:pt>
                <c:pt idx="7">
                  <c:v>Women’s health &amp; wellness</c:v>
                </c:pt>
                <c:pt idx="8">
                  <c:v>Diabetes</c:v>
                </c:pt>
                <c:pt idx="9">
                  <c:v>Mental health depression/suicide</c:v>
                </c:pt>
                <c:pt idx="10">
                  <c:v>Obesity/weight loss issues</c:v>
                </c:pt>
                <c:pt idx="11">
                  <c:v>Access to prenatal care</c:v>
                </c:pt>
                <c:pt idx="12">
                  <c:v>Access to vaccinations</c:v>
                </c:pt>
                <c:pt idx="13">
                  <c:v>Adverse childhood experiences</c:v>
                </c:pt>
                <c:pt idx="14">
                  <c:v>Alcohol use</c:v>
                </c:pt>
                <c:pt idx="15">
                  <c:v>Anxiety/stress</c:v>
                </c:pt>
                <c:pt idx="16">
                  <c:v>Care for the elderly</c:v>
                </c:pt>
                <c:pt idx="17">
                  <c:v>Childhood behavioral health</c:v>
                </c:pt>
                <c:pt idx="18">
                  <c:v>Depression</c:v>
                </c:pt>
                <c:pt idx="19">
                  <c:v>Drug misuse and overdose</c:v>
                </c:pt>
                <c:pt idx="20">
                  <c:v>Environmental hazards (water/soil/air pollution, lead, etc.)</c:v>
                </c:pt>
                <c:pt idx="21">
                  <c:v>Falls in the elderly</c:v>
                </c:pt>
                <c:pt idx="22">
                  <c:v>Housing instability</c:v>
                </c:pt>
                <c:pt idx="23">
                  <c:v>Infections</c:v>
                </c:pt>
                <c:pt idx="24">
                  <c:v>Nutrition/eating habits</c:v>
                </c:pt>
                <c:pt idx="25">
                  <c:v>Nutrition insecurity</c:v>
                </c:pt>
                <c:pt idx="26">
                  <c:v>Oral health problems</c:v>
                </c:pt>
                <c:pt idx="27">
                  <c:v>Poverty</c:v>
                </c:pt>
                <c:pt idx="28">
                  <c:v>Premature births</c:v>
                </c:pt>
                <c:pt idx="29">
                  <c:v>Preventable injuries</c:v>
                </c:pt>
                <c:pt idx="30">
                  <c:v>Car crashes</c:v>
                </c:pt>
                <c:pt idx="31">
                  <c:v>Pedestrian injuries</c:v>
                </c:pt>
                <c:pt idx="32">
                  <c:v>Sedentary lifestyle/lack of physical activity</c:v>
                </c:pt>
                <c:pt idx="33">
                  <c:v>Smoking/vaping/tobacco use</c:v>
                </c:pt>
                <c:pt idx="34">
                  <c:v>Safety</c:v>
                </c:pt>
                <c:pt idx="35">
                  <c:v>Suicide</c:v>
                </c:pt>
                <c:pt idx="36">
                  <c:v>Teen pregnancy</c:v>
                </c:pt>
                <c:pt idx="37">
                  <c:v>Unemployment</c:v>
                </c:pt>
                <c:pt idx="38">
                  <c:v>Uninsured or underinsured</c:v>
                </c:pt>
                <c:pt idx="39">
                  <c:v>Vaccine-preventable diseases</c:v>
                </c:pt>
                <c:pt idx="40">
                  <c:v>Violence</c:v>
                </c:pt>
                <c:pt idx="41">
                  <c:v>Violence in the home between partners</c:v>
                </c:pt>
                <c:pt idx="42">
                  <c:v>Guns</c:v>
                </c:pt>
                <c:pt idx="43">
                  <c:v>Rape</c:v>
                </c:pt>
                <c:pt idx="44">
                  <c:v>Women’s health &amp; wellness</c:v>
                </c:pt>
                <c:pt idx="45">
                  <c:v>Other (please specify)</c:v>
                </c:pt>
              </c:strCache>
            </c:strRef>
          </c:cat>
          <c:val>
            <c:numRef>
              <c:f>Sheet1!$B$12:$B$57</c:f>
              <c:numCache>
                <c:formatCode>General</c:formatCode>
                <c:ptCount val="46"/>
                <c:pt idx="0">
                  <c:v>3</c:v>
                </c:pt>
                <c:pt idx="1">
                  <c:v>7</c:v>
                </c:pt>
                <c:pt idx="2">
                  <c:v>4</c:v>
                </c:pt>
                <c:pt idx="3">
                  <c:v>4</c:v>
                </c:pt>
                <c:pt idx="4">
                  <c:v>1</c:v>
                </c:pt>
                <c:pt idx="5">
                  <c:v>1</c:v>
                </c:pt>
                <c:pt idx="6">
                  <c:v>5</c:v>
                </c:pt>
                <c:pt idx="7">
                  <c:v>4</c:v>
                </c:pt>
                <c:pt idx="8">
                  <c:v>7</c:v>
                </c:pt>
                <c:pt idx="9">
                  <c:v>1</c:v>
                </c:pt>
                <c:pt idx="10">
                  <c:v>9</c:v>
                </c:pt>
                <c:pt idx="11">
                  <c:v>2</c:v>
                </c:pt>
                <c:pt idx="12">
                  <c:v>1</c:v>
                </c:pt>
                <c:pt idx="13">
                  <c:v>3</c:v>
                </c:pt>
                <c:pt idx="14">
                  <c:v>6</c:v>
                </c:pt>
                <c:pt idx="15">
                  <c:v>10</c:v>
                </c:pt>
                <c:pt idx="16">
                  <c:v>5</c:v>
                </c:pt>
                <c:pt idx="17">
                  <c:v>4</c:v>
                </c:pt>
                <c:pt idx="18">
                  <c:v>12</c:v>
                </c:pt>
                <c:pt idx="19">
                  <c:v>4</c:v>
                </c:pt>
                <c:pt idx="20">
                  <c:v>6</c:v>
                </c:pt>
                <c:pt idx="21">
                  <c:v>2</c:v>
                </c:pt>
                <c:pt idx="22">
                  <c:v>4</c:v>
                </c:pt>
                <c:pt idx="23">
                  <c:v>1</c:v>
                </c:pt>
                <c:pt idx="24">
                  <c:v>5</c:v>
                </c:pt>
                <c:pt idx="25">
                  <c:v>4</c:v>
                </c:pt>
                <c:pt idx="26">
                  <c:v>3</c:v>
                </c:pt>
                <c:pt idx="27">
                  <c:v>3</c:v>
                </c:pt>
                <c:pt idx="28">
                  <c:v>1</c:v>
                </c:pt>
                <c:pt idx="29">
                  <c:v>1</c:v>
                </c:pt>
                <c:pt idx="30">
                  <c:v>3</c:v>
                </c:pt>
                <c:pt idx="31">
                  <c:v>1</c:v>
                </c:pt>
                <c:pt idx="32">
                  <c:v>1</c:v>
                </c:pt>
                <c:pt idx="33">
                  <c:v>3</c:v>
                </c:pt>
                <c:pt idx="34">
                  <c:v>1</c:v>
                </c:pt>
                <c:pt idx="35">
                  <c:v>2</c:v>
                </c:pt>
                <c:pt idx="36">
                  <c:v>2</c:v>
                </c:pt>
                <c:pt idx="37">
                  <c:v>6</c:v>
                </c:pt>
                <c:pt idx="38">
                  <c:v>2</c:v>
                </c:pt>
                <c:pt idx="39">
                  <c:v>1</c:v>
                </c:pt>
                <c:pt idx="40">
                  <c:v>1</c:v>
                </c:pt>
                <c:pt idx="41">
                  <c:v>2</c:v>
                </c:pt>
                <c:pt idx="42">
                  <c:v>1</c:v>
                </c:pt>
                <c:pt idx="43">
                  <c:v>1</c:v>
                </c:pt>
                <c:pt idx="44">
                  <c:v>1</c:v>
                </c:pt>
                <c:pt idx="45">
                  <c:v>2</c:v>
                </c:pt>
              </c:numCache>
            </c:numRef>
          </c:val>
          <c:extLst>
            <c:ext xmlns:c16="http://schemas.microsoft.com/office/drawing/2014/chart" uri="{C3380CC4-5D6E-409C-BE32-E72D297353CC}">
              <c16:uniqueId val="{0000005C-E457-4B26-811B-A09176DECFD0}"/>
            </c:ext>
          </c:extLst>
        </c:ser>
        <c:dLbls>
          <c:showLegendKey val="0"/>
          <c:showVal val="0"/>
          <c:showCatName val="0"/>
          <c:showSerName val="0"/>
          <c:showPercent val="0"/>
          <c:showBubbleSize val="0"/>
        </c:dLbls>
        <c:gapWidth val="219"/>
        <c:overlap val="-27"/>
        <c:axId val="1608201167"/>
        <c:axId val="1876017360"/>
      </c:barChart>
      <c:catAx>
        <c:axId val="16082011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76017360"/>
        <c:crosses val="autoZero"/>
        <c:auto val="1"/>
        <c:lblAlgn val="ctr"/>
        <c:lblOffset val="100"/>
        <c:noMultiLvlLbl val="0"/>
      </c:catAx>
      <c:valAx>
        <c:axId val="1876017360"/>
        <c:scaling>
          <c:orientation val="minMax"/>
        </c:scaling>
        <c:delete val="0"/>
        <c:axPos val="l"/>
        <c:numFmt formatCode="General" sourceLinked="1"/>
        <c:majorTickMark val="none"/>
        <c:minorTickMark val="none"/>
        <c:tickLblPos val="nextTo"/>
        <c:spPr>
          <a:noFill/>
          <a:ln>
            <a:solidFill>
              <a:schemeClr val="bg2"/>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082011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Q3. What are the biggest ongoing health and/or social concerns for yourself? (Please check up to 5)</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1"/>
        <c:ser>
          <c:idx val="0"/>
          <c:order val="0"/>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60CE-4C49-AEEC-66B17BA0EA96}"/>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60CE-4C49-AEEC-66B17BA0EA96}"/>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5-60CE-4C49-AEEC-66B17BA0EA96}"/>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7-60CE-4C49-AEEC-66B17BA0EA96}"/>
              </c:ext>
            </c:extLst>
          </c:dPt>
          <c:dPt>
            <c:idx val="4"/>
            <c:invertIfNegative val="0"/>
            <c:bubble3D val="0"/>
            <c:spPr>
              <a:solidFill>
                <a:schemeClr val="accent5"/>
              </a:solidFill>
              <a:ln>
                <a:noFill/>
              </a:ln>
              <a:effectLst/>
            </c:spPr>
            <c:extLst>
              <c:ext xmlns:c16="http://schemas.microsoft.com/office/drawing/2014/chart" uri="{C3380CC4-5D6E-409C-BE32-E72D297353CC}">
                <c16:uniqueId val="{00000009-60CE-4C49-AEEC-66B17BA0EA96}"/>
              </c:ext>
            </c:extLst>
          </c:dPt>
          <c:dPt>
            <c:idx val="5"/>
            <c:invertIfNegative val="0"/>
            <c:bubble3D val="0"/>
            <c:spPr>
              <a:solidFill>
                <a:schemeClr val="accent6"/>
              </a:solidFill>
              <a:ln>
                <a:noFill/>
              </a:ln>
              <a:effectLst/>
            </c:spPr>
            <c:extLst>
              <c:ext xmlns:c16="http://schemas.microsoft.com/office/drawing/2014/chart" uri="{C3380CC4-5D6E-409C-BE32-E72D297353CC}">
                <c16:uniqueId val="{0000000B-60CE-4C49-AEEC-66B17BA0EA96}"/>
              </c:ext>
            </c:extLst>
          </c:dPt>
          <c:dPt>
            <c:idx val="6"/>
            <c:invertIfNegative val="0"/>
            <c:bubble3D val="0"/>
            <c:spPr>
              <a:solidFill>
                <a:schemeClr val="accent1">
                  <a:lumMod val="60000"/>
                </a:schemeClr>
              </a:solidFill>
              <a:ln>
                <a:noFill/>
              </a:ln>
              <a:effectLst/>
            </c:spPr>
            <c:extLst>
              <c:ext xmlns:c16="http://schemas.microsoft.com/office/drawing/2014/chart" uri="{C3380CC4-5D6E-409C-BE32-E72D297353CC}">
                <c16:uniqueId val="{0000000D-60CE-4C49-AEEC-66B17BA0EA96}"/>
              </c:ext>
            </c:extLst>
          </c:dPt>
          <c:dPt>
            <c:idx val="7"/>
            <c:invertIfNegative val="0"/>
            <c:bubble3D val="0"/>
            <c:spPr>
              <a:solidFill>
                <a:schemeClr val="accent2">
                  <a:lumMod val="60000"/>
                </a:schemeClr>
              </a:solidFill>
              <a:ln>
                <a:noFill/>
              </a:ln>
              <a:effectLst/>
            </c:spPr>
            <c:extLst>
              <c:ext xmlns:c16="http://schemas.microsoft.com/office/drawing/2014/chart" uri="{C3380CC4-5D6E-409C-BE32-E72D297353CC}">
                <c16:uniqueId val="{0000000F-60CE-4C49-AEEC-66B17BA0EA96}"/>
              </c:ext>
            </c:extLst>
          </c:dPt>
          <c:dPt>
            <c:idx val="8"/>
            <c:invertIfNegative val="0"/>
            <c:bubble3D val="0"/>
            <c:spPr>
              <a:solidFill>
                <a:schemeClr val="accent3">
                  <a:lumMod val="60000"/>
                </a:schemeClr>
              </a:solidFill>
              <a:ln>
                <a:noFill/>
              </a:ln>
              <a:effectLst/>
            </c:spPr>
            <c:extLst>
              <c:ext xmlns:c16="http://schemas.microsoft.com/office/drawing/2014/chart" uri="{C3380CC4-5D6E-409C-BE32-E72D297353CC}">
                <c16:uniqueId val="{00000011-60CE-4C49-AEEC-66B17BA0EA96}"/>
              </c:ext>
            </c:extLst>
          </c:dPt>
          <c:dPt>
            <c:idx val="9"/>
            <c:invertIfNegative val="0"/>
            <c:bubble3D val="0"/>
            <c:spPr>
              <a:solidFill>
                <a:schemeClr val="accent4">
                  <a:lumMod val="60000"/>
                </a:schemeClr>
              </a:solidFill>
              <a:ln>
                <a:noFill/>
              </a:ln>
              <a:effectLst/>
            </c:spPr>
            <c:extLst>
              <c:ext xmlns:c16="http://schemas.microsoft.com/office/drawing/2014/chart" uri="{C3380CC4-5D6E-409C-BE32-E72D297353CC}">
                <c16:uniqueId val="{00000013-60CE-4C49-AEEC-66B17BA0EA96}"/>
              </c:ext>
            </c:extLst>
          </c:dPt>
          <c:dPt>
            <c:idx val="10"/>
            <c:invertIfNegative val="0"/>
            <c:bubble3D val="0"/>
            <c:spPr>
              <a:solidFill>
                <a:schemeClr val="accent5">
                  <a:lumMod val="60000"/>
                </a:schemeClr>
              </a:solidFill>
              <a:ln>
                <a:noFill/>
              </a:ln>
              <a:effectLst/>
            </c:spPr>
            <c:extLst>
              <c:ext xmlns:c16="http://schemas.microsoft.com/office/drawing/2014/chart" uri="{C3380CC4-5D6E-409C-BE32-E72D297353CC}">
                <c16:uniqueId val="{00000015-60CE-4C49-AEEC-66B17BA0EA96}"/>
              </c:ext>
            </c:extLst>
          </c:dPt>
          <c:dPt>
            <c:idx val="11"/>
            <c:invertIfNegative val="0"/>
            <c:bubble3D val="0"/>
            <c:spPr>
              <a:solidFill>
                <a:schemeClr val="accent6">
                  <a:lumMod val="60000"/>
                </a:schemeClr>
              </a:solidFill>
              <a:ln>
                <a:noFill/>
              </a:ln>
              <a:effectLst/>
            </c:spPr>
            <c:extLst>
              <c:ext xmlns:c16="http://schemas.microsoft.com/office/drawing/2014/chart" uri="{C3380CC4-5D6E-409C-BE32-E72D297353CC}">
                <c16:uniqueId val="{00000017-60CE-4C49-AEEC-66B17BA0EA96}"/>
              </c:ext>
            </c:extLst>
          </c:dPt>
          <c:dPt>
            <c:idx val="12"/>
            <c:invertIfNegative val="0"/>
            <c:bubble3D val="0"/>
            <c:spPr>
              <a:solidFill>
                <a:schemeClr val="accent1">
                  <a:lumMod val="80000"/>
                  <a:lumOff val="20000"/>
                </a:schemeClr>
              </a:solidFill>
              <a:ln>
                <a:noFill/>
              </a:ln>
              <a:effectLst/>
            </c:spPr>
            <c:extLst>
              <c:ext xmlns:c16="http://schemas.microsoft.com/office/drawing/2014/chart" uri="{C3380CC4-5D6E-409C-BE32-E72D297353CC}">
                <c16:uniqueId val="{00000019-60CE-4C49-AEEC-66B17BA0EA96}"/>
              </c:ext>
            </c:extLst>
          </c:dPt>
          <c:dPt>
            <c:idx val="13"/>
            <c:invertIfNegative val="0"/>
            <c:bubble3D val="0"/>
            <c:spPr>
              <a:solidFill>
                <a:schemeClr val="accent2">
                  <a:lumMod val="80000"/>
                  <a:lumOff val="20000"/>
                </a:schemeClr>
              </a:solidFill>
              <a:ln>
                <a:noFill/>
              </a:ln>
              <a:effectLst/>
            </c:spPr>
            <c:extLst>
              <c:ext xmlns:c16="http://schemas.microsoft.com/office/drawing/2014/chart" uri="{C3380CC4-5D6E-409C-BE32-E72D297353CC}">
                <c16:uniqueId val="{0000001B-60CE-4C49-AEEC-66B17BA0EA96}"/>
              </c:ext>
            </c:extLst>
          </c:dPt>
          <c:dPt>
            <c:idx val="14"/>
            <c:invertIfNegative val="0"/>
            <c:bubble3D val="0"/>
            <c:spPr>
              <a:solidFill>
                <a:schemeClr val="accent3">
                  <a:lumMod val="80000"/>
                  <a:lumOff val="20000"/>
                </a:schemeClr>
              </a:solidFill>
              <a:ln>
                <a:noFill/>
              </a:ln>
              <a:effectLst/>
            </c:spPr>
            <c:extLst>
              <c:ext xmlns:c16="http://schemas.microsoft.com/office/drawing/2014/chart" uri="{C3380CC4-5D6E-409C-BE32-E72D297353CC}">
                <c16:uniqueId val="{0000001D-60CE-4C49-AEEC-66B17BA0EA96}"/>
              </c:ext>
            </c:extLst>
          </c:dPt>
          <c:dPt>
            <c:idx val="15"/>
            <c:invertIfNegative val="0"/>
            <c:bubble3D val="0"/>
            <c:spPr>
              <a:solidFill>
                <a:schemeClr val="accent4">
                  <a:lumMod val="80000"/>
                  <a:lumOff val="20000"/>
                </a:schemeClr>
              </a:solidFill>
              <a:ln>
                <a:noFill/>
              </a:ln>
              <a:effectLst/>
            </c:spPr>
            <c:extLst>
              <c:ext xmlns:c16="http://schemas.microsoft.com/office/drawing/2014/chart" uri="{C3380CC4-5D6E-409C-BE32-E72D297353CC}">
                <c16:uniqueId val="{0000001F-60CE-4C49-AEEC-66B17BA0EA96}"/>
              </c:ext>
            </c:extLst>
          </c:dPt>
          <c:dPt>
            <c:idx val="16"/>
            <c:invertIfNegative val="0"/>
            <c:bubble3D val="0"/>
            <c:spPr>
              <a:solidFill>
                <a:schemeClr val="accent5">
                  <a:lumMod val="80000"/>
                  <a:lumOff val="20000"/>
                </a:schemeClr>
              </a:solidFill>
              <a:ln>
                <a:noFill/>
              </a:ln>
              <a:effectLst/>
            </c:spPr>
            <c:extLst>
              <c:ext xmlns:c16="http://schemas.microsoft.com/office/drawing/2014/chart" uri="{C3380CC4-5D6E-409C-BE32-E72D297353CC}">
                <c16:uniqueId val="{00000021-60CE-4C49-AEEC-66B17BA0EA96}"/>
              </c:ext>
            </c:extLst>
          </c:dPt>
          <c:dPt>
            <c:idx val="17"/>
            <c:invertIfNegative val="0"/>
            <c:bubble3D val="0"/>
            <c:spPr>
              <a:solidFill>
                <a:schemeClr val="accent6">
                  <a:lumMod val="80000"/>
                  <a:lumOff val="20000"/>
                </a:schemeClr>
              </a:solidFill>
              <a:ln>
                <a:noFill/>
              </a:ln>
              <a:effectLst/>
            </c:spPr>
            <c:extLst>
              <c:ext xmlns:c16="http://schemas.microsoft.com/office/drawing/2014/chart" uri="{C3380CC4-5D6E-409C-BE32-E72D297353CC}">
                <c16:uniqueId val="{00000023-60CE-4C49-AEEC-66B17BA0EA96}"/>
              </c:ext>
            </c:extLst>
          </c:dPt>
          <c:dPt>
            <c:idx val="18"/>
            <c:invertIfNegative val="0"/>
            <c:bubble3D val="0"/>
            <c:spPr>
              <a:solidFill>
                <a:schemeClr val="accent1">
                  <a:lumMod val="80000"/>
                </a:schemeClr>
              </a:solidFill>
              <a:ln>
                <a:noFill/>
              </a:ln>
              <a:effectLst/>
            </c:spPr>
            <c:extLst>
              <c:ext xmlns:c16="http://schemas.microsoft.com/office/drawing/2014/chart" uri="{C3380CC4-5D6E-409C-BE32-E72D297353CC}">
                <c16:uniqueId val="{00000025-60CE-4C49-AEEC-66B17BA0EA96}"/>
              </c:ext>
            </c:extLst>
          </c:dPt>
          <c:dPt>
            <c:idx val="19"/>
            <c:invertIfNegative val="0"/>
            <c:bubble3D val="0"/>
            <c:spPr>
              <a:solidFill>
                <a:schemeClr val="accent2">
                  <a:lumMod val="80000"/>
                </a:schemeClr>
              </a:solidFill>
              <a:ln>
                <a:noFill/>
              </a:ln>
              <a:effectLst/>
            </c:spPr>
            <c:extLst>
              <c:ext xmlns:c16="http://schemas.microsoft.com/office/drawing/2014/chart" uri="{C3380CC4-5D6E-409C-BE32-E72D297353CC}">
                <c16:uniqueId val="{00000027-60CE-4C49-AEEC-66B17BA0EA96}"/>
              </c:ext>
            </c:extLst>
          </c:dPt>
          <c:dPt>
            <c:idx val="20"/>
            <c:invertIfNegative val="0"/>
            <c:bubble3D val="0"/>
            <c:spPr>
              <a:solidFill>
                <a:schemeClr val="accent3">
                  <a:lumMod val="80000"/>
                </a:schemeClr>
              </a:solidFill>
              <a:ln>
                <a:noFill/>
              </a:ln>
              <a:effectLst/>
            </c:spPr>
            <c:extLst>
              <c:ext xmlns:c16="http://schemas.microsoft.com/office/drawing/2014/chart" uri="{C3380CC4-5D6E-409C-BE32-E72D297353CC}">
                <c16:uniqueId val="{00000029-60CE-4C49-AEEC-66B17BA0EA96}"/>
              </c:ext>
            </c:extLst>
          </c:dPt>
          <c:dPt>
            <c:idx val="21"/>
            <c:invertIfNegative val="0"/>
            <c:bubble3D val="0"/>
            <c:spPr>
              <a:solidFill>
                <a:schemeClr val="accent4">
                  <a:lumMod val="80000"/>
                </a:schemeClr>
              </a:solidFill>
              <a:ln>
                <a:noFill/>
              </a:ln>
              <a:effectLst/>
            </c:spPr>
            <c:extLst>
              <c:ext xmlns:c16="http://schemas.microsoft.com/office/drawing/2014/chart" uri="{C3380CC4-5D6E-409C-BE32-E72D297353CC}">
                <c16:uniqueId val="{0000002B-60CE-4C49-AEEC-66B17BA0EA96}"/>
              </c:ext>
            </c:extLst>
          </c:dPt>
          <c:dPt>
            <c:idx val="22"/>
            <c:invertIfNegative val="0"/>
            <c:bubble3D val="0"/>
            <c:spPr>
              <a:solidFill>
                <a:schemeClr val="accent5">
                  <a:lumMod val="80000"/>
                </a:schemeClr>
              </a:solidFill>
              <a:ln>
                <a:noFill/>
              </a:ln>
              <a:effectLst/>
            </c:spPr>
            <c:extLst>
              <c:ext xmlns:c16="http://schemas.microsoft.com/office/drawing/2014/chart" uri="{C3380CC4-5D6E-409C-BE32-E72D297353CC}">
                <c16:uniqueId val="{0000002D-60CE-4C49-AEEC-66B17BA0EA96}"/>
              </c:ext>
            </c:extLst>
          </c:dPt>
          <c:dPt>
            <c:idx val="23"/>
            <c:invertIfNegative val="0"/>
            <c:bubble3D val="0"/>
            <c:spPr>
              <a:solidFill>
                <a:schemeClr val="accent6">
                  <a:lumMod val="80000"/>
                </a:schemeClr>
              </a:solidFill>
              <a:ln>
                <a:noFill/>
              </a:ln>
              <a:effectLst/>
            </c:spPr>
            <c:extLst>
              <c:ext xmlns:c16="http://schemas.microsoft.com/office/drawing/2014/chart" uri="{C3380CC4-5D6E-409C-BE32-E72D297353CC}">
                <c16:uniqueId val="{0000002F-60CE-4C49-AEEC-66B17BA0EA96}"/>
              </c:ext>
            </c:extLst>
          </c:dPt>
          <c:dPt>
            <c:idx val="24"/>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31-60CE-4C49-AEEC-66B17BA0EA96}"/>
              </c:ext>
            </c:extLst>
          </c:dPt>
          <c:dPt>
            <c:idx val="25"/>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33-60CE-4C49-AEEC-66B17BA0EA96}"/>
              </c:ext>
            </c:extLst>
          </c:dPt>
          <c:dPt>
            <c:idx val="26"/>
            <c:invertIfNegative val="0"/>
            <c:bubble3D val="0"/>
            <c:spPr>
              <a:solidFill>
                <a:schemeClr val="accent3">
                  <a:lumMod val="60000"/>
                  <a:lumOff val="40000"/>
                </a:schemeClr>
              </a:solidFill>
              <a:ln>
                <a:noFill/>
              </a:ln>
              <a:effectLst/>
            </c:spPr>
            <c:extLst>
              <c:ext xmlns:c16="http://schemas.microsoft.com/office/drawing/2014/chart" uri="{C3380CC4-5D6E-409C-BE32-E72D297353CC}">
                <c16:uniqueId val="{00000035-60CE-4C49-AEEC-66B17BA0EA96}"/>
              </c:ext>
            </c:extLst>
          </c:dPt>
          <c:dPt>
            <c:idx val="27"/>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37-60CE-4C49-AEEC-66B17BA0EA96}"/>
              </c:ext>
            </c:extLst>
          </c:dPt>
          <c:dPt>
            <c:idx val="28"/>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39-60CE-4C49-AEEC-66B17BA0EA96}"/>
              </c:ext>
            </c:extLst>
          </c:dPt>
          <c:dPt>
            <c:idx val="29"/>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3B-60CE-4C49-AEEC-66B17BA0EA96}"/>
              </c:ext>
            </c:extLst>
          </c:dPt>
          <c:dPt>
            <c:idx val="30"/>
            <c:invertIfNegative val="0"/>
            <c:bubble3D val="0"/>
            <c:spPr>
              <a:solidFill>
                <a:schemeClr val="accent1">
                  <a:lumMod val="50000"/>
                </a:schemeClr>
              </a:solidFill>
              <a:ln>
                <a:noFill/>
              </a:ln>
              <a:effectLst/>
            </c:spPr>
            <c:extLst>
              <c:ext xmlns:c16="http://schemas.microsoft.com/office/drawing/2014/chart" uri="{C3380CC4-5D6E-409C-BE32-E72D297353CC}">
                <c16:uniqueId val="{0000003D-60CE-4C49-AEEC-66B17BA0EA96}"/>
              </c:ext>
            </c:extLst>
          </c:dPt>
          <c:dPt>
            <c:idx val="31"/>
            <c:invertIfNegative val="0"/>
            <c:bubble3D val="0"/>
            <c:spPr>
              <a:solidFill>
                <a:schemeClr val="accent2">
                  <a:lumMod val="50000"/>
                </a:schemeClr>
              </a:solidFill>
              <a:ln>
                <a:noFill/>
              </a:ln>
              <a:effectLst/>
            </c:spPr>
            <c:extLst>
              <c:ext xmlns:c16="http://schemas.microsoft.com/office/drawing/2014/chart" uri="{C3380CC4-5D6E-409C-BE32-E72D297353CC}">
                <c16:uniqueId val="{0000003F-60CE-4C49-AEEC-66B17BA0EA96}"/>
              </c:ext>
            </c:extLst>
          </c:dPt>
          <c:dPt>
            <c:idx val="32"/>
            <c:invertIfNegative val="0"/>
            <c:bubble3D val="0"/>
            <c:spPr>
              <a:solidFill>
                <a:schemeClr val="accent3">
                  <a:lumMod val="50000"/>
                </a:schemeClr>
              </a:solidFill>
              <a:ln>
                <a:noFill/>
              </a:ln>
              <a:effectLst/>
            </c:spPr>
            <c:extLst>
              <c:ext xmlns:c16="http://schemas.microsoft.com/office/drawing/2014/chart" uri="{C3380CC4-5D6E-409C-BE32-E72D297353CC}">
                <c16:uniqueId val="{00000041-60CE-4C49-AEEC-66B17BA0EA96}"/>
              </c:ext>
            </c:extLst>
          </c:dPt>
          <c:dPt>
            <c:idx val="33"/>
            <c:invertIfNegative val="0"/>
            <c:bubble3D val="0"/>
            <c:spPr>
              <a:solidFill>
                <a:schemeClr val="accent4">
                  <a:lumMod val="50000"/>
                </a:schemeClr>
              </a:solidFill>
              <a:ln>
                <a:noFill/>
              </a:ln>
              <a:effectLst/>
            </c:spPr>
            <c:extLst>
              <c:ext xmlns:c16="http://schemas.microsoft.com/office/drawing/2014/chart" uri="{C3380CC4-5D6E-409C-BE32-E72D297353CC}">
                <c16:uniqueId val="{00000043-60CE-4C49-AEEC-66B17BA0EA96}"/>
              </c:ext>
            </c:extLst>
          </c:dPt>
          <c:dPt>
            <c:idx val="34"/>
            <c:invertIfNegative val="0"/>
            <c:bubble3D val="0"/>
            <c:spPr>
              <a:solidFill>
                <a:schemeClr val="accent5">
                  <a:lumMod val="50000"/>
                </a:schemeClr>
              </a:solidFill>
              <a:ln>
                <a:noFill/>
              </a:ln>
              <a:effectLst/>
            </c:spPr>
            <c:extLst>
              <c:ext xmlns:c16="http://schemas.microsoft.com/office/drawing/2014/chart" uri="{C3380CC4-5D6E-409C-BE32-E72D297353CC}">
                <c16:uniqueId val="{00000045-60CE-4C49-AEEC-66B17BA0EA96}"/>
              </c:ext>
            </c:extLst>
          </c:dPt>
          <c:dPt>
            <c:idx val="35"/>
            <c:invertIfNegative val="0"/>
            <c:bubble3D val="0"/>
            <c:spPr>
              <a:solidFill>
                <a:schemeClr val="accent6">
                  <a:lumMod val="50000"/>
                </a:schemeClr>
              </a:solidFill>
              <a:ln>
                <a:noFill/>
              </a:ln>
              <a:effectLst/>
            </c:spPr>
            <c:extLst>
              <c:ext xmlns:c16="http://schemas.microsoft.com/office/drawing/2014/chart" uri="{C3380CC4-5D6E-409C-BE32-E72D297353CC}">
                <c16:uniqueId val="{00000047-60CE-4C49-AEEC-66B17BA0EA96}"/>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Sheet1!$A$60:$A$95</c:f>
              <c:strCache>
                <c:ptCount val="36"/>
                <c:pt idx="0">
                  <c:v>Asthma/lung disease</c:v>
                </c:pt>
                <c:pt idx="1">
                  <c:v>Cancer</c:v>
                </c:pt>
                <c:pt idx="2">
                  <c:v>Heart disease &amp; stroke</c:v>
                </c:pt>
                <c:pt idx="3">
                  <c:v>Safety</c:v>
                </c:pt>
                <c:pt idx="4">
                  <c:v>Vaccine preventable diseases</c:v>
                </c:pt>
                <c:pt idx="5">
                  <c:v>Child health &amp; wellness</c:v>
                </c:pt>
                <c:pt idx="6">
                  <c:v>Women’s health &amp; wellness</c:v>
                </c:pt>
                <c:pt idx="7">
                  <c:v>Diabetes</c:v>
                </c:pt>
                <c:pt idx="8">
                  <c:v>Obesity/weight loss issues</c:v>
                </c:pt>
                <c:pt idx="9">
                  <c:v>Access to prenatal care</c:v>
                </c:pt>
                <c:pt idx="10">
                  <c:v>Access to vaccinations</c:v>
                </c:pt>
                <c:pt idx="11">
                  <c:v>Adverse childhood experiences</c:v>
                </c:pt>
                <c:pt idx="12">
                  <c:v>Alcohol use</c:v>
                </c:pt>
                <c:pt idx="13">
                  <c:v>Anxiety/stress</c:v>
                </c:pt>
                <c:pt idx="14">
                  <c:v>Care for the elderly</c:v>
                </c:pt>
                <c:pt idx="15">
                  <c:v>Childhood behavioral health</c:v>
                </c:pt>
                <c:pt idx="16">
                  <c:v>Depression</c:v>
                </c:pt>
                <c:pt idx="17">
                  <c:v>Environmental hazards (water/soil/air pollution, lead, etc.)</c:v>
                </c:pt>
                <c:pt idx="18">
                  <c:v>Falls in the elderly</c:v>
                </c:pt>
                <c:pt idx="19">
                  <c:v>Housing instability</c:v>
                </c:pt>
                <c:pt idx="20">
                  <c:v>Memory loss</c:v>
                </c:pt>
                <c:pt idx="21">
                  <c:v>Nutrition/eating habits</c:v>
                </c:pt>
                <c:pt idx="22">
                  <c:v>Nutrition insecurity</c:v>
                </c:pt>
                <c:pt idx="23">
                  <c:v>Poverty</c:v>
                </c:pt>
                <c:pt idx="24">
                  <c:v>Premature births</c:v>
                </c:pt>
                <c:pt idx="25">
                  <c:v>Preventable injuries</c:v>
                </c:pt>
                <c:pt idx="26">
                  <c:v>Car crashes</c:v>
                </c:pt>
                <c:pt idx="27">
                  <c:v>Pedestrian injuries</c:v>
                </c:pt>
                <c:pt idx="28">
                  <c:v>Sedentary lifestyle/lack of physical activity</c:v>
                </c:pt>
                <c:pt idx="29">
                  <c:v>Violence</c:v>
                </c:pt>
                <c:pt idx="30">
                  <c:v>Suicide</c:v>
                </c:pt>
                <c:pt idx="31">
                  <c:v>Teen pregnancy</c:v>
                </c:pt>
                <c:pt idx="32">
                  <c:v>Unemployment</c:v>
                </c:pt>
                <c:pt idx="33">
                  <c:v>Uninsured or underinsured</c:v>
                </c:pt>
                <c:pt idx="34">
                  <c:v>Guns</c:v>
                </c:pt>
                <c:pt idx="35">
                  <c:v>Other (please specify)</c:v>
                </c:pt>
              </c:strCache>
            </c:strRef>
          </c:cat>
          <c:val>
            <c:numRef>
              <c:f>Sheet1!$B$60:$B$95</c:f>
              <c:numCache>
                <c:formatCode>General</c:formatCode>
                <c:ptCount val="36"/>
                <c:pt idx="0">
                  <c:v>2</c:v>
                </c:pt>
                <c:pt idx="1">
                  <c:v>4</c:v>
                </c:pt>
                <c:pt idx="2">
                  <c:v>2</c:v>
                </c:pt>
                <c:pt idx="3">
                  <c:v>6</c:v>
                </c:pt>
                <c:pt idx="4">
                  <c:v>1</c:v>
                </c:pt>
                <c:pt idx="5">
                  <c:v>3</c:v>
                </c:pt>
                <c:pt idx="6">
                  <c:v>7</c:v>
                </c:pt>
                <c:pt idx="7">
                  <c:v>3</c:v>
                </c:pt>
                <c:pt idx="8">
                  <c:v>3</c:v>
                </c:pt>
                <c:pt idx="9">
                  <c:v>1</c:v>
                </c:pt>
                <c:pt idx="10">
                  <c:v>1</c:v>
                </c:pt>
                <c:pt idx="11">
                  <c:v>1</c:v>
                </c:pt>
                <c:pt idx="12">
                  <c:v>2</c:v>
                </c:pt>
                <c:pt idx="13">
                  <c:v>10</c:v>
                </c:pt>
                <c:pt idx="14">
                  <c:v>3</c:v>
                </c:pt>
                <c:pt idx="15">
                  <c:v>4</c:v>
                </c:pt>
                <c:pt idx="16">
                  <c:v>7</c:v>
                </c:pt>
                <c:pt idx="17">
                  <c:v>6</c:v>
                </c:pt>
                <c:pt idx="18">
                  <c:v>2</c:v>
                </c:pt>
                <c:pt idx="19">
                  <c:v>5</c:v>
                </c:pt>
                <c:pt idx="20">
                  <c:v>1</c:v>
                </c:pt>
                <c:pt idx="21">
                  <c:v>6</c:v>
                </c:pt>
                <c:pt idx="22">
                  <c:v>5</c:v>
                </c:pt>
                <c:pt idx="23">
                  <c:v>8</c:v>
                </c:pt>
                <c:pt idx="24">
                  <c:v>1</c:v>
                </c:pt>
                <c:pt idx="25">
                  <c:v>2</c:v>
                </c:pt>
                <c:pt idx="26">
                  <c:v>2</c:v>
                </c:pt>
                <c:pt idx="27">
                  <c:v>3</c:v>
                </c:pt>
                <c:pt idx="28">
                  <c:v>4</c:v>
                </c:pt>
                <c:pt idx="29">
                  <c:v>1</c:v>
                </c:pt>
                <c:pt idx="30">
                  <c:v>1</c:v>
                </c:pt>
                <c:pt idx="31">
                  <c:v>1</c:v>
                </c:pt>
                <c:pt idx="32">
                  <c:v>2</c:v>
                </c:pt>
                <c:pt idx="33">
                  <c:v>4</c:v>
                </c:pt>
                <c:pt idx="34">
                  <c:v>2</c:v>
                </c:pt>
                <c:pt idx="35">
                  <c:v>3</c:v>
                </c:pt>
              </c:numCache>
            </c:numRef>
          </c:val>
          <c:extLst>
            <c:ext xmlns:c16="http://schemas.microsoft.com/office/drawing/2014/chart" uri="{C3380CC4-5D6E-409C-BE32-E72D297353CC}">
              <c16:uniqueId val="{00000048-60CE-4C49-AEEC-66B17BA0EA96}"/>
            </c:ext>
          </c:extLst>
        </c:ser>
        <c:dLbls>
          <c:showLegendKey val="0"/>
          <c:showVal val="0"/>
          <c:showCatName val="0"/>
          <c:showSerName val="0"/>
          <c:showPercent val="0"/>
          <c:showBubbleSize val="0"/>
        </c:dLbls>
        <c:gapWidth val="219"/>
        <c:overlap val="-27"/>
        <c:axId val="1894419472"/>
        <c:axId val="1894419952"/>
      </c:barChart>
      <c:catAx>
        <c:axId val="1894419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94419952"/>
        <c:crosses val="autoZero"/>
        <c:auto val="1"/>
        <c:lblAlgn val="ctr"/>
        <c:lblOffset val="100"/>
        <c:noMultiLvlLbl val="0"/>
      </c:catAx>
      <c:valAx>
        <c:axId val="1894419952"/>
        <c:scaling>
          <c:orientation val="minMax"/>
        </c:scaling>
        <c:delete val="0"/>
        <c:axPos val="l"/>
        <c:numFmt formatCode="General" sourceLinked="1"/>
        <c:majorTickMark val="none"/>
        <c:minorTickMark val="none"/>
        <c:tickLblPos val="nextTo"/>
        <c:spPr>
          <a:noFill/>
          <a:ln>
            <a:solidFill>
              <a:schemeClr val="bg2"/>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944194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Q4. What prevents you and your family from getting medical treatment? (Please check up to 5)</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1"/>
        <c:ser>
          <c:idx val="0"/>
          <c:order val="0"/>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500A-42AD-B43E-DFF9DECC1F45}"/>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500A-42AD-B43E-DFF9DECC1F45}"/>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5-500A-42AD-B43E-DFF9DECC1F45}"/>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7-500A-42AD-B43E-DFF9DECC1F45}"/>
              </c:ext>
            </c:extLst>
          </c:dPt>
          <c:dPt>
            <c:idx val="4"/>
            <c:invertIfNegative val="0"/>
            <c:bubble3D val="0"/>
            <c:spPr>
              <a:solidFill>
                <a:schemeClr val="accent5"/>
              </a:solidFill>
              <a:ln>
                <a:noFill/>
              </a:ln>
              <a:effectLst/>
            </c:spPr>
            <c:extLst>
              <c:ext xmlns:c16="http://schemas.microsoft.com/office/drawing/2014/chart" uri="{C3380CC4-5D6E-409C-BE32-E72D297353CC}">
                <c16:uniqueId val="{00000009-500A-42AD-B43E-DFF9DECC1F45}"/>
              </c:ext>
            </c:extLst>
          </c:dPt>
          <c:dPt>
            <c:idx val="5"/>
            <c:invertIfNegative val="0"/>
            <c:bubble3D val="0"/>
            <c:spPr>
              <a:solidFill>
                <a:schemeClr val="accent6"/>
              </a:solidFill>
              <a:ln>
                <a:noFill/>
              </a:ln>
              <a:effectLst/>
            </c:spPr>
            <c:extLst>
              <c:ext xmlns:c16="http://schemas.microsoft.com/office/drawing/2014/chart" uri="{C3380CC4-5D6E-409C-BE32-E72D297353CC}">
                <c16:uniqueId val="{0000000B-500A-42AD-B43E-DFF9DECC1F45}"/>
              </c:ext>
            </c:extLst>
          </c:dPt>
          <c:dPt>
            <c:idx val="6"/>
            <c:invertIfNegative val="0"/>
            <c:bubble3D val="0"/>
            <c:spPr>
              <a:solidFill>
                <a:schemeClr val="accent1">
                  <a:lumMod val="60000"/>
                </a:schemeClr>
              </a:solidFill>
              <a:ln>
                <a:noFill/>
              </a:ln>
              <a:effectLst/>
            </c:spPr>
            <c:extLst>
              <c:ext xmlns:c16="http://schemas.microsoft.com/office/drawing/2014/chart" uri="{C3380CC4-5D6E-409C-BE32-E72D297353CC}">
                <c16:uniqueId val="{0000000D-500A-42AD-B43E-DFF9DECC1F45}"/>
              </c:ext>
            </c:extLst>
          </c:dPt>
          <c:dPt>
            <c:idx val="7"/>
            <c:invertIfNegative val="0"/>
            <c:bubble3D val="0"/>
            <c:spPr>
              <a:solidFill>
                <a:schemeClr val="accent2">
                  <a:lumMod val="60000"/>
                </a:schemeClr>
              </a:solidFill>
              <a:ln>
                <a:noFill/>
              </a:ln>
              <a:effectLst/>
            </c:spPr>
            <c:extLst>
              <c:ext xmlns:c16="http://schemas.microsoft.com/office/drawing/2014/chart" uri="{C3380CC4-5D6E-409C-BE32-E72D297353CC}">
                <c16:uniqueId val="{0000000F-500A-42AD-B43E-DFF9DECC1F45}"/>
              </c:ext>
            </c:extLst>
          </c:dPt>
          <c:dPt>
            <c:idx val="8"/>
            <c:invertIfNegative val="0"/>
            <c:bubble3D val="0"/>
            <c:spPr>
              <a:solidFill>
                <a:schemeClr val="accent3">
                  <a:lumMod val="60000"/>
                </a:schemeClr>
              </a:solidFill>
              <a:ln>
                <a:noFill/>
              </a:ln>
              <a:effectLst/>
            </c:spPr>
            <c:extLst>
              <c:ext xmlns:c16="http://schemas.microsoft.com/office/drawing/2014/chart" uri="{C3380CC4-5D6E-409C-BE32-E72D297353CC}">
                <c16:uniqueId val="{00000011-500A-42AD-B43E-DFF9DECC1F45}"/>
              </c:ext>
            </c:extLst>
          </c:dPt>
          <c:dPt>
            <c:idx val="9"/>
            <c:invertIfNegative val="0"/>
            <c:bubble3D val="0"/>
            <c:spPr>
              <a:solidFill>
                <a:schemeClr val="accent4">
                  <a:lumMod val="60000"/>
                </a:schemeClr>
              </a:solidFill>
              <a:ln>
                <a:noFill/>
              </a:ln>
              <a:effectLst/>
            </c:spPr>
            <c:extLst>
              <c:ext xmlns:c16="http://schemas.microsoft.com/office/drawing/2014/chart" uri="{C3380CC4-5D6E-409C-BE32-E72D297353CC}">
                <c16:uniqueId val="{00000013-500A-42AD-B43E-DFF9DECC1F45}"/>
              </c:ext>
            </c:extLst>
          </c:dPt>
          <c:dPt>
            <c:idx val="10"/>
            <c:invertIfNegative val="0"/>
            <c:bubble3D val="0"/>
            <c:spPr>
              <a:solidFill>
                <a:schemeClr val="accent5">
                  <a:lumMod val="60000"/>
                </a:schemeClr>
              </a:solidFill>
              <a:ln>
                <a:noFill/>
              </a:ln>
              <a:effectLst/>
            </c:spPr>
            <c:extLst>
              <c:ext xmlns:c16="http://schemas.microsoft.com/office/drawing/2014/chart" uri="{C3380CC4-5D6E-409C-BE32-E72D297353CC}">
                <c16:uniqueId val="{00000015-500A-42AD-B43E-DFF9DECC1F45}"/>
              </c:ext>
            </c:extLst>
          </c:dPt>
          <c:dPt>
            <c:idx val="11"/>
            <c:invertIfNegative val="0"/>
            <c:bubble3D val="0"/>
            <c:spPr>
              <a:solidFill>
                <a:schemeClr val="accent6">
                  <a:lumMod val="60000"/>
                </a:schemeClr>
              </a:solidFill>
              <a:ln>
                <a:noFill/>
              </a:ln>
              <a:effectLst/>
            </c:spPr>
            <c:extLst>
              <c:ext xmlns:c16="http://schemas.microsoft.com/office/drawing/2014/chart" uri="{C3380CC4-5D6E-409C-BE32-E72D297353CC}">
                <c16:uniqueId val="{00000017-500A-42AD-B43E-DFF9DECC1F45}"/>
              </c:ext>
            </c:extLst>
          </c:dPt>
          <c:dPt>
            <c:idx val="12"/>
            <c:invertIfNegative val="0"/>
            <c:bubble3D val="0"/>
            <c:spPr>
              <a:solidFill>
                <a:schemeClr val="accent1">
                  <a:lumMod val="80000"/>
                  <a:lumOff val="20000"/>
                </a:schemeClr>
              </a:solidFill>
              <a:ln>
                <a:noFill/>
              </a:ln>
              <a:effectLst/>
            </c:spPr>
            <c:extLst>
              <c:ext xmlns:c16="http://schemas.microsoft.com/office/drawing/2014/chart" uri="{C3380CC4-5D6E-409C-BE32-E72D297353CC}">
                <c16:uniqueId val="{00000019-500A-42AD-B43E-DFF9DECC1F45}"/>
              </c:ext>
            </c:extLst>
          </c:dPt>
          <c:dPt>
            <c:idx val="13"/>
            <c:invertIfNegative val="0"/>
            <c:bubble3D val="0"/>
            <c:spPr>
              <a:solidFill>
                <a:schemeClr val="accent2">
                  <a:lumMod val="80000"/>
                  <a:lumOff val="20000"/>
                </a:schemeClr>
              </a:solidFill>
              <a:ln>
                <a:noFill/>
              </a:ln>
              <a:effectLst/>
            </c:spPr>
            <c:extLst>
              <c:ext xmlns:c16="http://schemas.microsoft.com/office/drawing/2014/chart" uri="{C3380CC4-5D6E-409C-BE32-E72D297353CC}">
                <c16:uniqueId val="{0000001B-500A-42AD-B43E-DFF9DECC1F45}"/>
              </c:ext>
            </c:extLst>
          </c:dPt>
          <c:dPt>
            <c:idx val="14"/>
            <c:invertIfNegative val="0"/>
            <c:bubble3D val="0"/>
            <c:spPr>
              <a:solidFill>
                <a:schemeClr val="accent3">
                  <a:lumMod val="80000"/>
                  <a:lumOff val="20000"/>
                </a:schemeClr>
              </a:solidFill>
              <a:ln>
                <a:noFill/>
              </a:ln>
              <a:effectLst/>
            </c:spPr>
            <c:extLst>
              <c:ext xmlns:c16="http://schemas.microsoft.com/office/drawing/2014/chart" uri="{C3380CC4-5D6E-409C-BE32-E72D297353CC}">
                <c16:uniqueId val="{0000001D-500A-42AD-B43E-DFF9DECC1F45}"/>
              </c:ext>
            </c:extLst>
          </c:dPt>
          <c:dPt>
            <c:idx val="15"/>
            <c:invertIfNegative val="0"/>
            <c:bubble3D val="0"/>
            <c:spPr>
              <a:solidFill>
                <a:schemeClr val="accent4">
                  <a:lumMod val="80000"/>
                  <a:lumOff val="20000"/>
                </a:schemeClr>
              </a:solidFill>
              <a:ln>
                <a:noFill/>
              </a:ln>
              <a:effectLst/>
            </c:spPr>
            <c:extLst>
              <c:ext xmlns:c16="http://schemas.microsoft.com/office/drawing/2014/chart" uri="{C3380CC4-5D6E-409C-BE32-E72D297353CC}">
                <c16:uniqueId val="{0000001F-500A-42AD-B43E-DFF9DECC1F45}"/>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Sheet1!$A$98:$A$113</c:f>
              <c:strCache>
                <c:ptCount val="16"/>
                <c:pt idx="0">
                  <c:v>Lack of availability of doctors</c:v>
                </c:pt>
                <c:pt idx="1">
                  <c:v>Unable to pay co-pays/deductibles</c:v>
                </c:pt>
                <c:pt idx="2">
                  <c:v>Language barriers</c:v>
                </c:pt>
                <c:pt idx="3">
                  <c:v>There are no barriers</c:v>
                </c:pt>
                <c:pt idx="4">
                  <c:v>Transportation</c:v>
                </c:pt>
                <c:pt idx="5">
                  <c:v>Don’t know how to find providers</c:v>
                </c:pt>
                <c:pt idx="6">
                  <c:v>Don’t understand need to see a provider</c:v>
                </c:pt>
                <c:pt idx="7">
                  <c:v>Fear/hesitancy (e.g. not ready to face/discuss health problems; immigration status; etc.)</c:v>
                </c:pt>
                <c:pt idx="8">
                  <c:v>Lack of availability of providers/appointments</c:v>
                </c:pt>
                <c:pt idx="9">
                  <c:v>Lack of culturally sensitive providers/care services</c:v>
                </c:pt>
                <c:pt idx="10">
                  <c:v>Lack of LGBTQIA+ affirming care</c:v>
                </c:pt>
                <c:pt idx="11">
                  <c:v>Misinformation/lack of health literacy</c:v>
                </c:pt>
                <c:pt idx="12">
                  <c:v>No insurance/unable to pay for care</c:v>
                </c:pt>
                <c:pt idx="13">
                  <c:v>Prior negative experiences</c:v>
                </c:pt>
                <c:pt idx="14">
                  <c:v>Unable to pay co-pays/deductibles</c:v>
                </c:pt>
                <c:pt idx="15">
                  <c:v>Other (please specify)</c:v>
                </c:pt>
              </c:strCache>
            </c:strRef>
          </c:cat>
          <c:val>
            <c:numRef>
              <c:f>Sheet1!$B$98:$B$113</c:f>
              <c:numCache>
                <c:formatCode>General</c:formatCode>
                <c:ptCount val="16"/>
                <c:pt idx="0">
                  <c:v>1</c:v>
                </c:pt>
                <c:pt idx="1">
                  <c:v>5</c:v>
                </c:pt>
                <c:pt idx="2">
                  <c:v>5</c:v>
                </c:pt>
                <c:pt idx="3">
                  <c:v>4</c:v>
                </c:pt>
                <c:pt idx="4">
                  <c:v>5</c:v>
                </c:pt>
                <c:pt idx="5">
                  <c:v>2</c:v>
                </c:pt>
                <c:pt idx="6">
                  <c:v>1</c:v>
                </c:pt>
                <c:pt idx="7">
                  <c:v>3</c:v>
                </c:pt>
                <c:pt idx="8">
                  <c:v>15</c:v>
                </c:pt>
                <c:pt idx="9">
                  <c:v>5</c:v>
                </c:pt>
                <c:pt idx="10">
                  <c:v>1</c:v>
                </c:pt>
                <c:pt idx="11">
                  <c:v>6</c:v>
                </c:pt>
                <c:pt idx="12">
                  <c:v>7</c:v>
                </c:pt>
                <c:pt idx="13">
                  <c:v>7</c:v>
                </c:pt>
                <c:pt idx="14">
                  <c:v>2</c:v>
                </c:pt>
                <c:pt idx="15">
                  <c:v>3</c:v>
                </c:pt>
              </c:numCache>
            </c:numRef>
          </c:val>
          <c:extLst>
            <c:ext xmlns:c16="http://schemas.microsoft.com/office/drawing/2014/chart" uri="{C3380CC4-5D6E-409C-BE32-E72D297353CC}">
              <c16:uniqueId val="{00000020-500A-42AD-B43E-DFF9DECC1F45}"/>
            </c:ext>
          </c:extLst>
        </c:ser>
        <c:dLbls>
          <c:dLblPos val="outEnd"/>
          <c:showLegendKey val="0"/>
          <c:showVal val="1"/>
          <c:showCatName val="0"/>
          <c:showSerName val="0"/>
          <c:showPercent val="0"/>
          <c:showBubbleSize val="0"/>
        </c:dLbls>
        <c:gapWidth val="219"/>
        <c:overlap val="-27"/>
        <c:axId val="1992796320"/>
        <c:axId val="1992794880"/>
      </c:barChart>
      <c:catAx>
        <c:axId val="1992796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92794880"/>
        <c:crosses val="autoZero"/>
        <c:auto val="1"/>
        <c:lblAlgn val="ctr"/>
        <c:lblOffset val="100"/>
        <c:noMultiLvlLbl val="0"/>
      </c:catAx>
      <c:valAx>
        <c:axId val="1992794880"/>
        <c:scaling>
          <c:orientation val="minMax"/>
        </c:scaling>
        <c:delete val="0"/>
        <c:axPos val="l"/>
        <c:numFmt formatCode="General" sourceLinked="1"/>
        <c:majorTickMark val="none"/>
        <c:minorTickMark val="none"/>
        <c:tickLblPos val="nextTo"/>
        <c:spPr>
          <a:noFill/>
          <a:ln>
            <a:solidFill>
              <a:schemeClr val="bg2">
                <a:lumMod val="90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927963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Q5. Which of the following is most needed to improve the health of your community? (Please check up to 5)</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1"/>
        <c:ser>
          <c:idx val="0"/>
          <c:order val="0"/>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428E-4367-B88F-951AF775BD1F}"/>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428E-4367-B88F-951AF775BD1F}"/>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5-428E-4367-B88F-951AF775BD1F}"/>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7-428E-4367-B88F-951AF775BD1F}"/>
              </c:ext>
            </c:extLst>
          </c:dPt>
          <c:dPt>
            <c:idx val="4"/>
            <c:invertIfNegative val="0"/>
            <c:bubble3D val="0"/>
            <c:spPr>
              <a:solidFill>
                <a:schemeClr val="accent5"/>
              </a:solidFill>
              <a:ln>
                <a:noFill/>
              </a:ln>
              <a:effectLst/>
            </c:spPr>
            <c:extLst>
              <c:ext xmlns:c16="http://schemas.microsoft.com/office/drawing/2014/chart" uri="{C3380CC4-5D6E-409C-BE32-E72D297353CC}">
                <c16:uniqueId val="{00000009-428E-4367-B88F-951AF775BD1F}"/>
              </c:ext>
            </c:extLst>
          </c:dPt>
          <c:dPt>
            <c:idx val="5"/>
            <c:invertIfNegative val="0"/>
            <c:bubble3D val="0"/>
            <c:spPr>
              <a:solidFill>
                <a:schemeClr val="accent6"/>
              </a:solidFill>
              <a:ln>
                <a:noFill/>
              </a:ln>
              <a:effectLst/>
            </c:spPr>
            <c:extLst>
              <c:ext xmlns:c16="http://schemas.microsoft.com/office/drawing/2014/chart" uri="{C3380CC4-5D6E-409C-BE32-E72D297353CC}">
                <c16:uniqueId val="{0000000B-428E-4367-B88F-951AF775BD1F}"/>
              </c:ext>
            </c:extLst>
          </c:dPt>
          <c:dPt>
            <c:idx val="6"/>
            <c:invertIfNegative val="0"/>
            <c:bubble3D val="0"/>
            <c:spPr>
              <a:solidFill>
                <a:schemeClr val="accent1">
                  <a:lumMod val="60000"/>
                </a:schemeClr>
              </a:solidFill>
              <a:ln>
                <a:noFill/>
              </a:ln>
              <a:effectLst/>
            </c:spPr>
            <c:extLst>
              <c:ext xmlns:c16="http://schemas.microsoft.com/office/drawing/2014/chart" uri="{C3380CC4-5D6E-409C-BE32-E72D297353CC}">
                <c16:uniqueId val="{0000000D-428E-4367-B88F-951AF775BD1F}"/>
              </c:ext>
            </c:extLst>
          </c:dPt>
          <c:dPt>
            <c:idx val="7"/>
            <c:invertIfNegative val="0"/>
            <c:bubble3D val="0"/>
            <c:spPr>
              <a:solidFill>
                <a:schemeClr val="accent2">
                  <a:lumMod val="60000"/>
                </a:schemeClr>
              </a:solidFill>
              <a:ln>
                <a:noFill/>
              </a:ln>
              <a:effectLst/>
            </c:spPr>
            <c:extLst>
              <c:ext xmlns:c16="http://schemas.microsoft.com/office/drawing/2014/chart" uri="{C3380CC4-5D6E-409C-BE32-E72D297353CC}">
                <c16:uniqueId val="{0000000F-428E-4367-B88F-951AF775BD1F}"/>
              </c:ext>
            </c:extLst>
          </c:dPt>
          <c:dPt>
            <c:idx val="8"/>
            <c:invertIfNegative val="0"/>
            <c:bubble3D val="0"/>
            <c:spPr>
              <a:solidFill>
                <a:schemeClr val="accent3">
                  <a:lumMod val="60000"/>
                </a:schemeClr>
              </a:solidFill>
              <a:ln>
                <a:noFill/>
              </a:ln>
              <a:effectLst/>
            </c:spPr>
            <c:extLst>
              <c:ext xmlns:c16="http://schemas.microsoft.com/office/drawing/2014/chart" uri="{C3380CC4-5D6E-409C-BE32-E72D297353CC}">
                <c16:uniqueId val="{00000011-428E-4367-B88F-951AF775BD1F}"/>
              </c:ext>
            </c:extLst>
          </c:dPt>
          <c:dPt>
            <c:idx val="9"/>
            <c:invertIfNegative val="0"/>
            <c:bubble3D val="0"/>
            <c:spPr>
              <a:solidFill>
                <a:schemeClr val="accent4">
                  <a:lumMod val="60000"/>
                </a:schemeClr>
              </a:solidFill>
              <a:ln>
                <a:noFill/>
              </a:ln>
              <a:effectLst/>
            </c:spPr>
            <c:extLst>
              <c:ext xmlns:c16="http://schemas.microsoft.com/office/drawing/2014/chart" uri="{C3380CC4-5D6E-409C-BE32-E72D297353CC}">
                <c16:uniqueId val="{00000013-428E-4367-B88F-951AF775BD1F}"/>
              </c:ext>
            </c:extLst>
          </c:dPt>
          <c:dPt>
            <c:idx val="10"/>
            <c:invertIfNegative val="0"/>
            <c:bubble3D val="0"/>
            <c:spPr>
              <a:solidFill>
                <a:schemeClr val="accent5">
                  <a:lumMod val="60000"/>
                </a:schemeClr>
              </a:solidFill>
              <a:ln>
                <a:noFill/>
              </a:ln>
              <a:effectLst/>
            </c:spPr>
            <c:extLst>
              <c:ext xmlns:c16="http://schemas.microsoft.com/office/drawing/2014/chart" uri="{C3380CC4-5D6E-409C-BE32-E72D297353CC}">
                <c16:uniqueId val="{00000015-428E-4367-B88F-951AF775BD1F}"/>
              </c:ext>
            </c:extLst>
          </c:dPt>
          <c:dPt>
            <c:idx val="11"/>
            <c:invertIfNegative val="0"/>
            <c:bubble3D val="0"/>
            <c:spPr>
              <a:solidFill>
                <a:schemeClr val="accent6">
                  <a:lumMod val="60000"/>
                </a:schemeClr>
              </a:solidFill>
              <a:ln>
                <a:noFill/>
              </a:ln>
              <a:effectLst/>
            </c:spPr>
            <c:extLst>
              <c:ext xmlns:c16="http://schemas.microsoft.com/office/drawing/2014/chart" uri="{C3380CC4-5D6E-409C-BE32-E72D297353CC}">
                <c16:uniqueId val="{00000017-428E-4367-B88F-951AF775BD1F}"/>
              </c:ext>
            </c:extLst>
          </c:dPt>
          <c:dPt>
            <c:idx val="12"/>
            <c:invertIfNegative val="0"/>
            <c:bubble3D val="0"/>
            <c:spPr>
              <a:solidFill>
                <a:schemeClr val="accent1">
                  <a:lumMod val="80000"/>
                  <a:lumOff val="20000"/>
                </a:schemeClr>
              </a:solidFill>
              <a:ln>
                <a:noFill/>
              </a:ln>
              <a:effectLst/>
            </c:spPr>
            <c:extLst>
              <c:ext xmlns:c16="http://schemas.microsoft.com/office/drawing/2014/chart" uri="{C3380CC4-5D6E-409C-BE32-E72D297353CC}">
                <c16:uniqueId val="{00000019-428E-4367-B88F-951AF775BD1F}"/>
              </c:ext>
            </c:extLst>
          </c:dPt>
          <c:dPt>
            <c:idx val="13"/>
            <c:invertIfNegative val="0"/>
            <c:bubble3D val="0"/>
            <c:spPr>
              <a:solidFill>
                <a:schemeClr val="accent2">
                  <a:lumMod val="80000"/>
                  <a:lumOff val="20000"/>
                </a:schemeClr>
              </a:solidFill>
              <a:ln>
                <a:noFill/>
              </a:ln>
              <a:effectLst/>
            </c:spPr>
            <c:extLst>
              <c:ext xmlns:c16="http://schemas.microsoft.com/office/drawing/2014/chart" uri="{C3380CC4-5D6E-409C-BE32-E72D297353CC}">
                <c16:uniqueId val="{0000001B-428E-4367-B88F-951AF775BD1F}"/>
              </c:ext>
            </c:extLst>
          </c:dPt>
          <c:dPt>
            <c:idx val="14"/>
            <c:invertIfNegative val="0"/>
            <c:bubble3D val="0"/>
            <c:spPr>
              <a:solidFill>
                <a:schemeClr val="accent3">
                  <a:lumMod val="80000"/>
                  <a:lumOff val="20000"/>
                </a:schemeClr>
              </a:solidFill>
              <a:ln>
                <a:noFill/>
              </a:ln>
              <a:effectLst/>
            </c:spPr>
            <c:extLst>
              <c:ext xmlns:c16="http://schemas.microsoft.com/office/drawing/2014/chart" uri="{C3380CC4-5D6E-409C-BE32-E72D297353CC}">
                <c16:uniqueId val="{0000001D-428E-4367-B88F-951AF775BD1F}"/>
              </c:ext>
            </c:extLst>
          </c:dPt>
          <c:dPt>
            <c:idx val="15"/>
            <c:invertIfNegative val="0"/>
            <c:bubble3D val="0"/>
            <c:spPr>
              <a:solidFill>
                <a:schemeClr val="accent4">
                  <a:lumMod val="80000"/>
                  <a:lumOff val="20000"/>
                </a:schemeClr>
              </a:solidFill>
              <a:ln>
                <a:noFill/>
              </a:ln>
              <a:effectLst/>
            </c:spPr>
            <c:extLst>
              <c:ext xmlns:c16="http://schemas.microsoft.com/office/drawing/2014/chart" uri="{C3380CC4-5D6E-409C-BE32-E72D297353CC}">
                <c16:uniqueId val="{0000001F-428E-4367-B88F-951AF775BD1F}"/>
              </c:ext>
            </c:extLst>
          </c:dPt>
          <c:dPt>
            <c:idx val="16"/>
            <c:invertIfNegative val="0"/>
            <c:bubble3D val="0"/>
            <c:spPr>
              <a:solidFill>
                <a:schemeClr val="accent5">
                  <a:lumMod val="80000"/>
                  <a:lumOff val="20000"/>
                </a:schemeClr>
              </a:solidFill>
              <a:ln>
                <a:noFill/>
              </a:ln>
              <a:effectLst/>
            </c:spPr>
            <c:extLst>
              <c:ext xmlns:c16="http://schemas.microsoft.com/office/drawing/2014/chart" uri="{C3380CC4-5D6E-409C-BE32-E72D297353CC}">
                <c16:uniqueId val="{00000021-428E-4367-B88F-951AF775BD1F}"/>
              </c:ext>
            </c:extLst>
          </c:dPt>
          <c:dPt>
            <c:idx val="17"/>
            <c:invertIfNegative val="0"/>
            <c:bubble3D val="0"/>
            <c:spPr>
              <a:solidFill>
                <a:schemeClr val="accent6">
                  <a:lumMod val="80000"/>
                  <a:lumOff val="20000"/>
                </a:schemeClr>
              </a:solidFill>
              <a:ln>
                <a:noFill/>
              </a:ln>
              <a:effectLst/>
            </c:spPr>
            <c:extLst>
              <c:ext xmlns:c16="http://schemas.microsoft.com/office/drawing/2014/chart" uri="{C3380CC4-5D6E-409C-BE32-E72D297353CC}">
                <c16:uniqueId val="{00000023-428E-4367-B88F-951AF775BD1F}"/>
              </c:ext>
            </c:extLst>
          </c:dPt>
          <c:dPt>
            <c:idx val="18"/>
            <c:invertIfNegative val="0"/>
            <c:bubble3D val="0"/>
            <c:spPr>
              <a:solidFill>
                <a:schemeClr val="accent1">
                  <a:lumMod val="80000"/>
                </a:schemeClr>
              </a:solidFill>
              <a:ln>
                <a:noFill/>
              </a:ln>
              <a:effectLst/>
            </c:spPr>
            <c:extLst>
              <c:ext xmlns:c16="http://schemas.microsoft.com/office/drawing/2014/chart" uri="{C3380CC4-5D6E-409C-BE32-E72D297353CC}">
                <c16:uniqueId val="{00000025-428E-4367-B88F-951AF775BD1F}"/>
              </c:ext>
            </c:extLst>
          </c:dPt>
          <c:dPt>
            <c:idx val="19"/>
            <c:invertIfNegative val="0"/>
            <c:bubble3D val="0"/>
            <c:spPr>
              <a:solidFill>
                <a:schemeClr val="accent2">
                  <a:lumMod val="80000"/>
                </a:schemeClr>
              </a:solidFill>
              <a:ln>
                <a:noFill/>
              </a:ln>
              <a:effectLst/>
            </c:spPr>
            <c:extLst>
              <c:ext xmlns:c16="http://schemas.microsoft.com/office/drawing/2014/chart" uri="{C3380CC4-5D6E-409C-BE32-E72D297353CC}">
                <c16:uniqueId val="{00000027-428E-4367-B88F-951AF775BD1F}"/>
              </c:ext>
            </c:extLst>
          </c:dPt>
          <c:dPt>
            <c:idx val="20"/>
            <c:invertIfNegative val="0"/>
            <c:bubble3D val="0"/>
            <c:spPr>
              <a:solidFill>
                <a:schemeClr val="accent3">
                  <a:lumMod val="80000"/>
                </a:schemeClr>
              </a:solidFill>
              <a:ln>
                <a:noFill/>
              </a:ln>
              <a:effectLst/>
            </c:spPr>
            <c:extLst>
              <c:ext xmlns:c16="http://schemas.microsoft.com/office/drawing/2014/chart" uri="{C3380CC4-5D6E-409C-BE32-E72D297353CC}">
                <c16:uniqueId val="{00000029-428E-4367-B88F-951AF775BD1F}"/>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Sheet1!$A$116:$A$136</c:f>
              <c:strCache>
                <c:ptCount val="21"/>
                <c:pt idx="0">
                  <c:v>Access to community services &amp; support</c:v>
                </c:pt>
                <c:pt idx="1">
                  <c:v>Access to healthier food</c:v>
                </c:pt>
                <c:pt idx="2">
                  <c:v>Affordable housing</c:v>
                </c:pt>
                <c:pt idx="3">
                  <c:v>Better schools</c:v>
                </c:pt>
                <c:pt idx="4">
                  <c:v>Breastfeeding</c:v>
                </c:pt>
                <c:pt idx="5">
                  <c:v>Clean air &amp; water</c:v>
                </c:pt>
                <c:pt idx="6">
                  <c:v>Farmers markets</c:v>
                </c:pt>
                <c:pt idx="7">
                  <c:v>Health &amp; wellness promotion in schools</c:v>
                </c:pt>
                <c:pt idx="8">
                  <c:v>Healthier food choices</c:v>
                </c:pt>
                <c:pt idx="9">
                  <c:v>Health education programs</c:v>
                </c:pt>
                <c:pt idx="10">
                  <c:v>Health screenings (physical &amp; mental)</c:v>
                </c:pt>
                <c:pt idx="11">
                  <c:v>Home care options</c:v>
                </c:pt>
                <c:pt idx="12">
                  <c:v>Insurance enrollment programs</c:v>
                </c:pt>
                <c:pt idx="13">
                  <c:v>Job opportunities</c:v>
                </c:pt>
                <c:pt idx="14">
                  <c:v>More grocery stores</c:v>
                </c:pt>
                <c:pt idx="15">
                  <c:v>Opportunities for continued education</c:v>
                </c:pt>
                <c:pt idx="16">
                  <c:v>Parks &amp; recreation</c:v>
                </c:pt>
                <c:pt idx="17">
                  <c:v>Safer childcare options</c:v>
                </c:pt>
                <c:pt idx="18">
                  <c:v>Safer places to walk/play</c:v>
                </c:pt>
                <c:pt idx="19">
                  <c:v>Safer worksites</c:v>
                </c:pt>
                <c:pt idx="20">
                  <c:v>Violence prevention</c:v>
                </c:pt>
              </c:strCache>
            </c:strRef>
          </c:cat>
          <c:val>
            <c:numRef>
              <c:f>Sheet1!$B$116:$B$136</c:f>
              <c:numCache>
                <c:formatCode>General</c:formatCode>
                <c:ptCount val="21"/>
                <c:pt idx="0">
                  <c:v>9</c:v>
                </c:pt>
                <c:pt idx="1">
                  <c:v>10</c:v>
                </c:pt>
                <c:pt idx="2">
                  <c:v>11</c:v>
                </c:pt>
                <c:pt idx="3">
                  <c:v>6</c:v>
                </c:pt>
                <c:pt idx="4">
                  <c:v>1</c:v>
                </c:pt>
                <c:pt idx="5">
                  <c:v>7</c:v>
                </c:pt>
                <c:pt idx="6">
                  <c:v>3</c:v>
                </c:pt>
                <c:pt idx="7">
                  <c:v>6</c:v>
                </c:pt>
                <c:pt idx="8">
                  <c:v>8</c:v>
                </c:pt>
                <c:pt idx="9">
                  <c:v>11</c:v>
                </c:pt>
                <c:pt idx="10">
                  <c:v>9</c:v>
                </c:pt>
                <c:pt idx="11">
                  <c:v>3</c:v>
                </c:pt>
                <c:pt idx="12">
                  <c:v>3</c:v>
                </c:pt>
                <c:pt idx="13">
                  <c:v>9</c:v>
                </c:pt>
                <c:pt idx="14">
                  <c:v>2</c:v>
                </c:pt>
                <c:pt idx="15">
                  <c:v>4</c:v>
                </c:pt>
                <c:pt idx="16">
                  <c:v>2</c:v>
                </c:pt>
                <c:pt idx="17">
                  <c:v>1</c:v>
                </c:pt>
                <c:pt idx="18">
                  <c:v>3</c:v>
                </c:pt>
                <c:pt idx="19">
                  <c:v>2</c:v>
                </c:pt>
                <c:pt idx="20">
                  <c:v>4</c:v>
                </c:pt>
              </c:numCache>
            </c:numRef>
          </c:val>
          <c:extLst>
            <c:ext xmlns:c16="http://schemas.microsoft.com/office/drawing/2014/chart" uri="{C3380CC4-5D6E-409C-BE32-E72D297353CC}">
              <c16:uniqueId val="{0000002A-428E-4367-B88F-951AF775BD1F}"/>
            </c:ext>
          </c:extLst>
        </c:ser>
        <c:dLbls>
          <c:showLegendKey val="0"/>
          <c:showVal val="0"/>
          <c:showCatName val="0"/>
          <c:showSerName val="0"/>
          <c:showPercent val="0"/>
          <c:showBubbleSize val="0"/>
        </c:dLbls>
        <c:gapWidth val="219"/>
        <c:overlap val="-27"/>
        <c:axId val="1876016880"/>
        <c:axId val="1876019760"/>
      </c:barChart>
      <c:catAx>
        <c:axId val="1876016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76019760"/>
        <c:crosses val="autoZero"/>
        <c:auto val="1"/>
        <c:lblAlgn val="ctr"/>
        <c:lblOffset val="100"/>
        <c:noMultiLvlLbl val="0"/>
      </c:catAx>
      <c:valAx>
        <c:axId val="1876019760"/>
        <c:scaling>
          <c:orientation val="minMax"/>
        </c:scaling>
        <c:delete val="0"/>
        <c:axPos val="l"/>
        <c:numFmt formatCode="General" sourceLinked="1"/>
        <c:majorTickMark val="none"/>
        <c:minorTickMark val="none"/>
        <c:tickLblPos val="nextTo"/>
        <c:spPr>
          <a:noFill/>
          <a:ln>
            <a:solidFill>
              <a:schemeClr val="bg2">
                <a:lumMod val="90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760168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Q6. What health screenings or education/information services are needed in your community? (Please check up to 5)</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1"/>
        <c:ser>
          <c:idx val="0"/>
          <c:order val="0"/>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A4FC-4A05-A2B7-07355396071B}"/>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A4FC-4A05-A2B7-07355396071B}"/>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5-A4FC-4A05-A2B7-07355396071B}"/>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7-A4FC-4A05-A2B7-07355396071B}"/>
              </c:ext>
            </c:extLst>
          </c:dPt>
          <c:dPt>
            <c:idx val="4"/>
            <c:invertIfNegative val="0"/>
            <c:bubble3D val="0"/>
            <c:spPr>
              <a:solidFill>
                <a:schemeClr val="accent5"/>
              </a:solidFill>
              <a:ln>
                <a:noFill/>
              </a:ln>
              <a:effectLst/>
            </c:spPr>
            <c:extLst>
              <c:ext xmlns:c16="http://schemas.microsoft.com/office/drawing/2014/chart" uri="{C3380CC4-5D6E-409C-BE32-E72D297353CC}">
                <c16:uniqueId val="{00000009-A4FC-4A05-A2B7-07355396071B}"/>
              </c:ext>
            </c:extLst>
          </c:dPt>
          <c:dPt>
            <c:idx val="5"/>
            <c:invertIfNegative val="0"/>
            <c:bubble3D val="0"/>
            <c:spPr>
              <a:solidFill>
                <a:schemeClr val="accent6"/>
              </a:solidFill>
              <a:ln>
                <a:noFill/>
              </a:ln>
              <a:effectLst/>
            </c:spPr>
            <c:extLst>
              <c:ext xmlns:c16="http://schemas.microsoft.com/office/drawing/2014/chart" uri="{C3380CC4-5D6E-409C-BE32-E72D297353CC}">
                <c16:uniqueId val="{0000000B-A4FC-4A05-A2B7-07355396071B}"/>
              </c:ext>
            </c:extLst>
          </c:dPt>
          <c:dPt>
            <c:idx val="6"/>
            <c:invertIfNegative val="0"/>
            <c:bubble3D val="0"/>
            <c:spPr>
              <a:solidFill>
                <a:schemeClr val="accent1">
                  <a:lumMod val="60000"/>
                </a:schemeClr>
              </a:solidFill>
              <a:ln>
                <a:noFill/>
              </a:ln>
              <a:effectLst/>
            </c:spPr>
            <c:extLst>
              <c:ext xmlns:c16="http://schemas.microsoft.com/office/drawing/2014/chart" uri="{C3380CC4-5D6E-409C-BE32-E72D297353CC}">
                <c16:uniqueId val="{0000000D-A4FC-4A05-A2B7-07355396071B}"/>
              </c:ext>
            </c:extLst>
          </c:dPt>
          <c:dPt>
            <c:idx val="7"/>
            <c:invertIfNegative val="0"/>
            <c:bubble3D val="0"/>
            <c:spPr>
              <a:solidFill>
                <a:schemeClr val="accent2">
                  <a:lumMod val="60000"/>
                </a:schemeClr>
              </a:solidFill>
              <a:ln>
                <a:noFill/>
              </a:ln>
              <a:effectLst/>
            </c:spPr>
            <c:extLst>
              <c:ext xmlns:c16="http://schemas.microsoft.com/office/drawing/2014/chart" uri="{C3380CC4-5D6E-409C-BE32-E72D297353CC}">
                <c16:uniqueId val="{0000000F-A4FC-4A05-A2B7-07355396071B}"/>
              </c:ext>
            </c:extLst>
          </c:dPt>
          <c:dPt>
            <c:idx val="8"/>
            <c:invertIfNegative val="0"/>
            <c:bubble3D val="0"/>
            <c:spPr>
              <a:solidFill>
                <a:schemeClr val="accent3">
                  <a:lumMod val="60000"/>
                </a:schemeClr>
              </a:solidFill>
              <a:ln>
                <a:noFill/>
              </a:ln>
              <a:effectLst/>
            </c:spPr>
            <c:extLst>
              <c:ext xmlns:c16="http://schemas.microsoft.com/office/drawing/2014/chart" uri="{C3380CC4-5D6E-409C-BE32-E72D297353CC}">
                <c16:uniqueId val="{00000011-A4FC-4A05-A2B7-07355396071B}"/>
              </c:ext>
            </c:extLst>
          </c:dPt>
          <c:dPt>
            <c:idx val="9"/>
            <c:invertIfNegative val="0"/>
            <c:bubble3D val="0"/>
            <c:spPr>
              <a:solidFill>
                <a:schemeClr val="accent4">
                  <a:lumMod val="60000"/>
                </a:schemeClr>
              </a:solidFill>
              <a:ln>
                <a:noFill/>
              </a:ln>
              <a:effectLst/>
            </c:spPr>
            <c:extLst>
              <c:ext xmlns:c16="http://schemas.microsoft.com/office/drawing/2014/chart" uri="{C3380CC4-5D6E-409C-BE32-E72D297353CC}">
                <c16:uniqueId val="{00000013-A4FC-4A05-A2B7-07355396071B}"/>
              </c:ext>
            </c:extLst>
          </c:dPt>
          <c:dPt>
            <c:idx val="10"/>
            <c:invertIfNegative val="0"/>
            <c:bubble3D val="0"/>
            <c:spPr>
              <a:solidFill>
                <a:schemeClr val="accent5">
                  <a:lumMod val="60000"/>
                </a:schemeClr>
              </a:solidFill>
              <a:ln>
                <a:noFill/>
              </a:ln>
              <a:effectLst/>
            </c:spPr>
            <c:extLst>
              <c:ext xmlns:c16="http://schemas.microsoft.com/office/drawing/2014/chart" uri="{C3380CC4-5D6E-409C-BE32-E72D297353CC}">
                <c16:uniqueId val="{00000015-A4FC-4A05-A2B7-07355396071B}"/>
              </c:ext>
            </c:extLst>
          </c:dPt>
          <c:dPt>
            <c:idx val="11"/>
            <c:invertIfNegative val="0"/>
            <c:bubble3D val="0"/>
            <c:spPr>
              <a:solidFill>
                <a:schemeClr val="accent6">
                  <a:lumMod val="60000"/>
                </a:schemeClr>
              </a:solidFill>
              <a:ln>
                <a:noFill/>
              </a:ln>
              <a:effectLst/>
            </c:spPr>
            <c:extLst>
              <c:ext xmlns:c16="http://schemas.microsoft.com/office/drawing/2014/chart" uri="{C3380CC4-5D6E-409C-BE32-E72D297353CC}">
                <c16:uniqueId val="{00000017-A4FC-4A05-A2B7-07355396071B}"/>
              </c:ext>
            </c:extLst>
          </c:dPt>
          <c:dPt>
            <c:idx val="12"/>
            <c:invertIfNegative val="0"/>
            <c:bubble3D val="0"/>
            <c:spPr>
              <a:solidFill>
                <a:schemeClr val="accent1">
                  <a:lumMod val="80000"/>
                  <a:lumOff val="20000"/>
                </a:schemeClr>
              </a:solidFill>
              <a:ln>
                <a:noFill/>
              </a:ln>
              <a:effectLst/>
            </c:spPr>
            <c:extLst>
              <c:ext xmlns:c16="http://schemas.microsoft.com/office/drawing/2014/chart" uri="{C3380CC4-5D6E-409C-BE32-E72D297353CC}">
                <c16:uniqueId val="{00000019-A4FC-4A05-A2B7-07355396071B}"/>
              </c:ext>
            </c:extLst>
          </c:dPt>
          <c:dPt>
            <c:idx val="13"/>
            <c:invertIfNegative val="0"/>
            <c:bubble3D val="0"/>
            <c:spPr>
              <a:solidFill>
                <a:schemeClr val="accent2">
                  <a:lumMod val="80000"/>
                  <a:lumOff val="20000"/>
                </a:schemeClr>
              </a:solidFill>
              <a:ln>
                <a:noFill/>
              </a:ln>
              <a:effectLst/>
            </c:spPr>
            <c:extLst>
              <c:ext xmlns:c16="http://schemas.microsoft.com/office/drawing/2014/chart" uri="{C3380CC4-5D6E-409C-BE32-E72D297353CC}">
                <c16:uniqueId val="{0000001B-A4FC-4A05-A2B7-07355396071B}"/>
              </c:ext>
            </c:extLst>
          </c:dPt>
          <c:dPt>
            <c:idx val="14"/>
            <c:invertIfNegative val="0"/>
            <c:bubble3D val="0"/>
            <c:spPr>
              <a:solidFill>
                <a:schemeClr val="accent3">
                  <a:lumMod val="80000"/>
                  <a:lumOff val="20000"/>
                </a:schemeClr>
              </a:solidFill>
              <a:ln>
                <a:noFill/>
              </a:ln>
              <a:effectLst/>
            </c:spPr>
            <c:extLst>
              <c:ext xmlns:c16="http://schemas.microsoft.com/office/drawing/2014/chart" uri="{C3380CC4-5D6E-409C-BE32-E72D297353CC}">
                <c16:uniqueId val="{0000001D-A4FC-4A05-A2B7-07355396071B}"/>
              </c:ext>
            </c:extLst>
          </c:dPt>
          <c:dPt>
            <c:idx val="15"/>
            <c:invertIfNegative val="0"/>
            <c:bubble3D val="0"/>
            <c:spPr>
              <a:solidFill>
                <a:schemeClr val="accent4">
                  <a:lumMod val="80000"/>
                  <a:lumOff val="20000"/>
                </a:schemeClr>
              </a:solidFill>
              <a:ln>
                <a:noFill/>
              </a:ln>
              <a:effectLst/>
            </c:spPr>
            <c:extLst>
              <c:ext xmlns:c16="http://schemas.microsoft.com/office/drawing/2014/chart" uri="{C3380CC4-5D6E-409C-BE32-E72D297353CC}">
                <c16:uniqueId val="{0000001F-A4FC-4A05-A2B7-07355396071B}"/>
              </c:ext>
            </c:extLst>
          </c:dPt>
          <c:dPt>
            <c:idx val="16"/>
            <c:invertIfNegative val="0"/>
            <c:bubble3D val="0"/>
            <c:spPr>
              <a:solidFill>
                <a:schemeClr val="accent5">
                  <a:lumMod val="80000"/>
                  <a:lumOff val="20000"/>
                </a:schemeClr>
              </a:solidFill>
              <a:ln>
                <a:noFill/>
              </a:ln>
              <a:effectLst/>
            </c:spPr>
            <c:extLst>
              <c:ext xmlns:c16="http://schemas.microsoft.com/office/drawing/2014/chart" uri="{C3380CC4-5D6E-409C-BE32-E72D297353CC}">
                <c16:uniqueId val="{00000021-A4FC-4A05-A2B7-07355396071B}"/>
              </c:ext>
            </c:extLst>
          </c:dPt>
          <c:dPt>
            <c:idx val="17"/>
            <c:invertIfNegative val="0"/>
            <c:bubble3D val="0"/>
            <c:spPr>
              <a:solidFill>
                <a:schemeClr val="accent6">
                  <a:lumMod val="80000"/>
                  <a:lumOff val="20000"/>
                </a:schemeClr>
              </a:solidFill>
              <a:ln>
                <a:noFill/>
              </a:ln>
              <a:effectLst/>
            </c:spPr>
            <c:extLst>
              <c:ext xmlns:c16="http://schemas.microsoft.com/office/drawing/2014/chart" uri="{C3380CC4-5D6E-409C-BE32-E72D297353CC}">
                <c16:uniqueId val="{00000023-A4FC-4A05-A2B7-07355396071B}"/>
              </c:ext>
            </c:extLst>
          </c:dPt>
          <c:dPt>
            <c:idx val="18"/>
            <c:invertIfNegative val="0"/>
            <c:bubble3D val="0"/>
            <c:spPr>
              <a:solidFill>
                <a:schemeClr val="accent1">
                  <a:lumMod val="80000"/>
                </a:schemeClr>
              </a:solidFill>
              <a:ln>
                <a:noFill/>
              </a:ln>
              <a:effectLst/>
            </c:spPr>
            <c:extLst>
              <c:ext xmlns:c16="http://schemas.microsoft.com/office/drawing/2014/chart" uri="{C3380CC4-5D6E-409C-BE32-E72D297353CC}">
                <c16:uniqueId val="{00000025-A4FC-4A05-A2B7-07355396071B}"/>
              </c:ext>
            </c:extLst>
          </c:dPt>
          <c:dPt>
            <c:idx val="19"/>
            <c:invertIfNegative val="0"/>
            <c:bubble3D val="0"/>
            <c:spPr>
              <a:solidFill>
                <a:schemeClr val="accent2">
                  <a:lumMod val="80000"/>
                </a:schemeClr>
              </a:solidFill>
              <a:ln>
                <a:noFill/>
              </a:ln>
              <a:effectLst/>
            </c:spPr>
            <c:extLst>
              <c:ext xmlns:c16="http://schemas.microsoft.com/office/drawing/2014/chart" uri="{C3380CC4-5D6E-409C-BE32-E72D297353CC}">
                <c16:uniqueId val="{00000027-A4FC-4A05-A2B7-07355396071B}"/>
              </c:ext>
            </c:extLst>
          </c:dPt>
          <c:dPt>
            <c:idx val="20"/>
            <c:invertIfNegative val="0"/>
            <c:bubble3D val="0"/>
            <c:spPr>
              <a:solidFill>
                <a:schemeClr val="accent3">
                  <a:lumMod val="80000"/>
                </a:schemeClr>
              </a:solidFill>
              <a:ln>
                <a:noFill/>
              </a:ln>
              <a:effectLst/>
            </c:spPr>
            <c:extLst>
              <c:ext xmlns:c16="http://schemas.microsoft.com/office/drawing/2014/chart" uri="{C3380CC4-5D6E-409C-BE32-E72D297353CC}">
                <c16:uniqueId val="{00000029-A4FC-4A05-A2B7-07355396071B}"/>
              </c:ext>
            </c:extLst>
          </c:dPt>
          <c:dPt>
            <c:idx val="21"/>
            <c:invertIfNegative val="0"/>
            <c:bubble3D val="0"/>
            <c:spPr>
              <a:solidFill>
                <a:schemeClr val="accent4">
                  <a:lumMod val="80000"/>
                </a:schemeClr>
              </a:solidFill>
              <a:ln>
                <a:noFill/>
              </a:ln>
              <a:effectLst/>
            </c:spPr>
            <c:extLst>
              <c:ext xmlns:c16="http://schemas.microsoft.com/office/drawing/2014/chart" uri="{C3380CC4-5D6E-409C-BE32-E72D297353CC}">
                <c16:uniqueId val="{0000002B-A4FC-4A05-A2B7-07355396071B}"/>
              </c:ext>
            </c:extLst>
          </c:dPt>
          <c:dPt>
            <c:idx val="22"/>
            <c:invertIfNegative val="0"/>
            <c:bubble3D val="0"/>
            <c:spPr>
              <a:solidFill>
                <a:schemeClr val="accent5">
                  <a:lumMod val="80000"/>
                </a:schemeClr>
              </a:solidFill>
              <a:ln>
                <a:noFill/>
              </a:ln>
              <a:effectLst/>
            </c:spPr>
            <c:extLst>
              <c:ext xmlns:c16="http://schemas.microsoft.com/office/drawing/2014/chart" uri="{C3380CC4-5D6E-409C-BE32-E72D297353CC}">
                <c16:uniqueId val="{0000002D-A4FC-4A05-A2B7-07355396071B}"/>
              </c:ext>
            </c:extLst>
          </c:dPt>
          <c:dPt>
            <c:idx val="23"/>
            <c:invertIfNegative val="0"/>
            <c:bubble3D val="0"/>
            <c:spPr>
              <a:solidFill>
                <a:schemeClr val="accent6">
                  <a:lumMod val="80000"/>
                </a:schemeClr>
              </a:solidFill>
              <a:ln>
                <a:noFill/>
              </a:ln>
              <a:effectLst/>
            </c:spPr>
            <c:extLst>
              <c:ext xmlns:c16="http://schemas.microsoft.com/office/drawing/2014/chart" uri="{C3380CC4-5D6E-409C-BE32-E72D297353CC}">
                <c16:uniqueId val="{0000002F-A4FC-4A05-A2B7-07355396071B}"/>
              </c:ext>
            </c:extLst>
          </c:dPt>
          <c:dPt>
            <c:idx val="24"/>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31-A4FC-4A05-A2B7-07355396071B}"/>
              </c:ext>
            </c:extLst>
          </c:dPt>
          <c:dPt>
            <c:idx val="25"/>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33-A4FC-4A05-A2B7-07355396071B}"/>
              </c:ext>
            </c:extLst>
          </c:dPt>
          <c:dPt>
            <c:idx val="26"/>
            <c:invertIfNegative val="0"/>
            <c:bubble3D val="0"/>
            <c:spPr>
              <a:solidFill>
                <a:schemeClr val="accent3">
                  <a:lumMod val="60000"/>
                  <a:lumOff val="40000"/>
                </a:schemeClr>
              </a:solidFill>
              <a:ln>
                <a:noFill/>
              </a:ln>
              <a:effectLst/>
            </c:spPr>
            <c:extLst>
              <c:ext xmlns:c16="http://schemas.microsoft.com/office/drawing/2014/chart" uri="{C3380CC4-5D6E-409C-BE32-E72D297353CC}">
                <c16:uniqueId val="{00000035-A4FC-4A05-A2B7-07355396071B}"/>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Sheet1!$A$139:$A$165</c:f>
              <c:strCache>
                <c:ptCount val="27"/>
                <c:pt idx="0">
                  <c:v>Anxiety/stress management</c:v>
                </c:pt>
                <c:pt idx="1">
                  <c:v>Blood pressure</c:v>
                </c:pt>
                <c:pt idx="2">
                  <c:v>Cancer</c:v>
                </c:pt>
                <c:pt idx="3">
                  <c:v>Cholesterol (fats in the blood)</c:v>
                </c:pt>
                <c:pt idx="4">
                  <c:v>Chronic disease management (such as asthma, heart disease, diabetes, etc.)</c:v>
                </c:pt>
                <c:pt idx="5">
                  <c:v>Dental screenings</c:v>
                </c:pt>
                <c:pt idx="6">
                  <c:v>Depression/suicidal ideation</c:v>
                </c:pt>
                <c:pt idx="7">
                  <c:v>Diabetes</c:v>
                </c:pt>
                <c:pt idx="8">
                  <c:v>Disease outbreak information</c:v>
                </c:pt>
                <c:pt idx="9">
                  <c:v>Drug and alcohol misuse</c:v>
                </c:pt>
                <c:pt idx="10">
                  <c:v>Eating disorders</c:v>
                </c:pt>
                <c:pt idx="11">
                  <c:v>Emergency preparedness</c:v>
                </c:pt>
                <c:pt idx="12">
                  <c:v>Exercise/physical activity</c:v>
                </c:pt>
                <c:pt idx="13">
                  <c:v>Falls prevention in the elderly</c:v>
                </c:pt>
                <c:pt idx="14">
                  <c:v>Heart disease</c:v>
                </c:pt>
                <c:pt idx="15">
                  <c:v>HIV/AIDS &amp; sexually transmitted diseases (STDs)</c:v>
                </c:pt>
                <c:pt idx="16">
                  <c:v>Importance of routine well checkups</c:v>
                </c:pt>
                <c:pt idx="17">
                  <c:v>Memory loss</c:v>
                </c:pt>
                <c:pt idx="18">
                  <c:v>Nutrition</c:v>
                </c:pt>
                <c:pt idx="19">
                  <c:v>Prenatal care</c:v>
                </c:pt>
                <c:pt idx="20">
                  <c:v>Primary care/prevention for adults</c:v>
                </c:pt>
                <c:pt idx="21">
                  <c:v>Primary care/prevention for children</c:v>
                </c:pt>
                <c:pt idx="22">
                  <c:v>Smoking/vaping/tobacco cessation programs</c:v>
                </c:pt>
                <c:pt idx="23">
                  <c:v>Suicide prevention</c:v>
                </c:pt>
                <c:pt idx="24">
                  <c:v>Vaccination/immunizations</c:v>
                </c:pt>
                <c:pt idx="25">
                  <c:v>Weight loss programs</c:v>
                </c:pt>
                <c:pt idx="26">
                  <c:v>Other (please specify)</c:v>
                </c:pt>
              </c:strCache>
            </c:strRef>
          </c:cat>
          <c:val>
            <c:numRef>
              <c:f>Sheet1!$B$139:$B$165</c:f>
              <c:numCache>
                <c:formatCode>General</c:formatCode>
                <c:ptCount val="27"/>
                <c:pt idx="0">
                  <c:v>11</c:v>
                </c:pt>
                <c:pt idx="1">
                  <c:v>5</c:v>
                </c:pt>
                <c:pt idx="2">
                  <c:v>8</c:v>
                </c:pt>
                <c:pt idx="3">
                  <c:v>5</c:v>
                </c:pt>
                <c:pt idx="4">
                  <c:v>7</c:v>
                </c:pt>
                <c:pt idx="5">
                  <c:v>5</c:v>
                </c:pt>
                <c:pt idx="6">
                  <c:v>4</c:v>
                </c:pt>
                <c:pt idx="7">
                  <c:v>4</c:v>
                </c:pt>
                <c:pt idx="8">
                  <c:v>3</c:v>
                </c:pt>
                <c:pt idx="9">
                  <c:v>5</c:v>
                </c:pt>
                <c:pt idx="10">
                  <c:v>4</c:v>
                </c:pt>
                <c:pt idx="11">
                  <c:v>6</c:v>
                </c:pt>
                <c:pt idx="12">
                  <c:v>7</c:v>
                </c:pt>
                <c:pt idx="13">
                  <c:v>3</c:v>
                </c:pt>
                <c:pt idx="14">
                  <c:v>2</c:v>
                </c:pt>
                <c:pt idx="15">
                  <c:v>1</c:v>
                </c:pt>
                <c:pt idx="16">
                  <c:v>3</c:v>
                </c:pt>
                <c:pt idx="17">
                  <c:v>1</c:v>
                </c:pt>
                <c:pt idx="18">
                  <c:v>9</c:v>
                </c:pt>
                <c:pt idx="19">
                  <c:v>1</c:v>
                </c:pt>
                <c:pt idx="20">
                  <c:v>4</c:v>
                </c:pt>
                <c:pt idx="21">
                  <c:v>3</c:v>
                </c:pt>
                <c:pt idx="22">
                  <c:v>3</c:v>
                </c:pt>
                <c:pt idx="23">
                  <c:v>2</c:v>
                </c:pt>
                <c:pt idx="24">
                  <c:v>1</c:v>
                </c:pt>
                <c:pt idx="25">
                  <c:v>8</c:v>
                </c:pt>
                <c:pt idx="26">
                  <c:v>2</c:v>
                </c:pt>
              </c:numCache>
            </c:numRef>
          </c:val>
          <c:extLst>
            <c:ext xmlns:c16="http://schemas.microsoft.com/office/drawing/2014/chart" uri="{C3380CC4-5D6E-409C-BE32-E72D297353CC}">
              <c16:uniqueId val="{00000036-A4FC-4A05-A2B7-07355396071B}"/>
            </c:ext>
          </c:extLst>
        </c:ser>
        <c:dLbls>
          <c:showLegendKey val="0"/>
          <c:showVal val="0"/>
          <c:showCatName val="0"/>
          <c:showSerName val="0"/>
          <c:showPercent val="0"/>
          <c:showBubbleSize val="0"/>
        </c:dLbls>
        <c:gapWidth val="219"/>
        <c:overlap val="-27"/>
        <c:axId val="1608198287"/>
        <c:axId val="1608199727"/>
      </c:barChart>
      <c:catAx>
        <c:axId val="16081982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08199727"/>
        <c:crosses val="autoZero"/>
        <c:auto val="1"/>
        <c:lblAlgn val="ctr"/>
        <c:lblOffset val="100"/>
        <c:noMultiLvlLbl val="0"/>
      </c:catAx>
      <c:valAx>
        <c:axId val="1608199727"/>
        <c:scaling>
          <c:orientation val="minMax"/>
        </c:scaling>
        <c:delete val="0"/>
        <c:axPos val="l"/>
        <c:numFmt formatCode="General" sourceLinked="1"/>
        <c:majorTickMark val="none"/>
        <c:minorTickMark val="none"/>
        <c:tickLblPos val="nextTo"/>
        <c:spPr>
          <a:noFill/>
          <a:ln>
            <a:solidFill>
              <a:schemeClr val="bg2">
                <a:lumMod val="90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081982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Q7. Where do you and your family get most of your health information? (Check all that apply)</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1"/>
        <c:ser>
          <c:idx val="0"/>
          <c:order val="0"/>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68A9-4C85-B8FE-AA02B1A181A2}"/>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68A9-4C85-B8FE-AA02B1A181A2}"/>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5-68A9-4C85-B8FE-AA02B1A181A2}"/>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7-68A9-4C85-B8FE-AA02B1A181A2}"/>
              </c:ext>
            </c:extLst>
          </c:dPt>
          <c:dPt>
            <c:idx val="4"/>
            <c:invertIfNegative val="0"/>
            <c:bubble3D val="0"/>
            <c:spPr>
              <a:solidFill>
                <a:schemeClr val="accent5"/>
              </a:solidFill>
              <a:ln>
                <a:noFill/>
              </a:ln>
              <a:effectLst/>
            </c:spPr>
            <c:extLst>
              <c:ext xmlns:c16="http://schemas.microsoft.com/office/drawing/2014/chart" uri="{C3380CC4-5D6E-409C-BE32-E72D297353CC}">
                <c16:uniqueId val="{00000009-68A9-4C85-B8FE-AA02B1A181A2}"/>
              </c:ext>
            </c:extLst>
          </c:dPt>
          <c:dPt>
            <c:idx val="5"/>
            <c:invertIfNegative val="0"/>
            <c:bubble3D val="0"/>
            <c:spPr>
              <a:solidFill>
                <a:schemeClr val="accent6"/>
              </a:solidFill>
              <a:ln>
                <a:noFill/>
              </a:ln>
              <a:effectLst/>
            </c:spPr>
            <c:extLst>
              <c:ext xmlns:c16="http://schemas.microsoft.com/office/drawing/2014/chart" uri="{C3380CC4-5D6E-409C-BE32-E72D297353CC}">
                <c16:uniqueId val="{0000000B-68A9-4C85-B8FE-AA02B1A181A2}"/>
              </c:ext>
            </c:extLst>
          </c:dPt>
          <c:dPt>
            <c:idx val="6"/>
            <c:invertIfNegative val="0"/>
            <c:bubble3D val="0"/>
            <c:spPr>
              <a:solidFill>
                <a:schemeClr val="accent1">
                  <a:lumMod val="60000"/>
                </a:schemeClr>
              </a:solidFill>
              <a:ln>
                <a:noFill/>
              </a:ln>
              <a:effectLst/>
            </c:spPr>
            <c:extLst>
              <c:ext xmlns:c16="http://schemas.microsoft.com/office/drawing/2014/chart" uri="{C3380CC4-5D6E-409C-BE32-E72D297353CC}">
                <c16:uniqueId val="{0000000D-68A9-4C85-B8FE-AA02B1A181A2}"/>
              </c:ext>
            </c:extLst>
          </c:dPt>
          <c:dPt>
            <c:idx val="7"/>
            <c:invertIfNegative val="0"/>
            <c:bubble3D val="0"/>
            <c:spPr>
              <a:solidFill>
                <a:schemeClr val="accent2">
                  <a:lumMod val="60000"/>
                </a:schemeClr>
              </a:solidFill>
              <a:ln>
                <a:noFill/>
              </a:ln>
              <a:effectLst/>
            </c:spPr>
            <c:extLst>
              <c:ext xmlns:c16="http://schemas.microsoft.com/office/drawing/2014/chart" uri="{C3380CC4-5D6E-409C-BE32-E72D297353CC}">
                <c16:uniqueId val="{0000000F-68A9-4C85-B8FE-AA02B1A181A2}"/>
              </c:ext>
            </c:extLst>
          </c:dPt>
          <c:dPt>
            <c:idx val="8"/>
            <c:invertIfNegative val="0"/>
            <c:bubble3D val="0"/>
            <c:spPr>
              <a:solidFill>
                <a:schemeClr val="accent3">
                  <a:lumMod val="60000"/>
                </a:schemeClr>
              </a:solidFill>
              <a:ln>
                <a:noFill/>
              </a:ln>
              <a:effectLst/>
            </c:spPr>
            <c:extLst>
              <c:ext xmlns:c16="http://schemas.microsoft.com/office/drawing/2014/chart" uri="{C3380CC4-5D6E-409C-BE32-E72D297353CC}">
                <c16:uniqueId val="{00000011-68A9-4C85-B8FE-AA02B1A181A2}"/>
              </c:ext>
            </c:extLst>
          </c:dPt>
          <c:dPt>
            <c:idx val="9"/>
            <c:invertIfNegative val="0"/>
            <c:bubble3D val="0"/>
            <c:spPr>
              <a:solidFill>
                <a:schemeClr val="accent4">
                  <a:lumMod val="60000"/>
                </a:schemeClr>
              </a:solidFill>
              <a:ln>
                <a:noFill/>
              </a:ln>
              <a:effectLst/>
            </c:spPr>
            <c:extLst>
              <c:ext xmlns:c16="http://schemas.microsoft.com/office/drawing/2014/chart" uri="{C3380CC4-5D6E-409C-BE32-E72D297353CC}">
                <c16:uniqueId val="{00000013-68A9-4C85-B8FE-AA02B1A181A2}"/>
              </c:ext>
            </c:extLst>
          </c:dPt>
          <c:dPt>
            <c:idx val="10"/>
            <c:invertIfNegative val="0"/>
            <c:bubble3D val="0"/>
            <c:spPr>
              <a:solidFill>
                <a:schemeClr val="accent5">
                  <a:lumMod val="60000"/>
                </a:schemeClr>
              </a:solidFill>
              <a:ln>
                <a:noFill/>
              </a:ln>
              <a:effectLst/>
            </c:spPr>
            <c:extLst>
              <c:ext xmlns:c16="http://schemas.microsoft.com/office/drawing/2014/chart" uri="{C3380CC4-5D6E-409C-BE32-E72D297353CC}">
                <c16:uniqueId val="{00000015-68A9-4C85-B8FE-AA02B1A181A2}"/>
              </c:ext>
            </c:extLst>
          </c:dPt>
          <c:dPt>
            <c:idx val="11"/>
            <c:invertIfNegative val="0"/>
            <c:bubble3D val="0"/>
            <c:spPr>
              <a:solidFill>
                <a:schemeClr val="accent6">
                  <a:lumMod val="60000"/>
                </a:schemeClr>
              </a:solidFill>
              <a:ln>
                <a:noFill/>
              </a:ln>
              <a:effectLst/>
            </c:spPr>
            <c:extLst>
              <c:ext xmlns:c16="http://schemas.microsoft.com/office/drawing/2014/chart" uri="{C3380CC4-5D6E-409C-BE32-E72D297353CC}">
                <c16:uniqueId val="{00000017-68A9-4C85-B8FE-AA02B1A181A2}"/>
              </c:ext>
            </c:extLst>
          </c:dPt>
          <c:dPt>
            <c:idx val="12"/>
            <c:invertIfNegative val="0"/>
            <c:bubble3D val="0"/>
            <c:spPr>
              <a:solidFill>
                <a:schemeClr val="accent1">
                  <a:lumMod val="80000"/>
                  <a:lumOff val="20000"/>
                </a:schemeClr>
              </a:solidFill>
              <a:ln>
                <a:noFill/>
              </a:ln>
              <a:effectLst/>
            </c:spPr>
            <c:extLst>
              <c:ext xmlns:c16="http://schemas.microsoft.com/office/drawing/2014/chart" uri="{C3380CC4-5D6E-409C-BE32-E72D297353CC}">
                <c16:uniqueId val="{00000019-68A9-4C85-B8FE-AA02B1A181A2}"/>
              </c:ext>
            </c:extLst>
          </c:dPt>
          <c:dPt>
            <c:idx val="13"/>
            <c:invertIfNegative val="0"/>
            <c:bubble3D val="0"/>
            <c:spPr>
              <a:solidFill>
                <a:schemeClr val="accent2">
                  <a:lumMod val="80000"/>
                  <a:lumOff val="20000"/>
                </a:schemeClr>
              </a:solidFill>
              <a:ln>
                <a:noFill/>
              </a:ln>
              <a:effectLst/>
            </c:spPr>
            <c:extLst>
              <c:ext xmlns:c16="http://schemas.microsoft.com/office/drawing/2014/chart" uri="{C3380CC4-5D6E-409C-BE32-E72D297353CC}">
                <c16:uniqueId val="{0000001B-68A9-4C85-B8FE-AA02B1A181A2}"/>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Sheet1!$A$168:$A$181</c:f>
              <c:strCache>
                <c:ptCount val="14"/>
                <c:pt idx="0">
                  <c:v>Doctor/health professional</c:v>
                </c:pt>
                <c:pt idx="1">
                  <c:v>Library</c:v>
                </c:pt>
                <c:pt idx="2">
                  <c:v>Social Media (Facebook, Twitter, etc.)</c:v>
                </c:pt>
                <c:pt idx="3">
                  <c:v>Family or friends</c:v>
                </c:pt>
                <c:pt idx="4">
                  <c:v>Newspaper/magazines</c:v>
                </c:pt>
                <c:pt idx="5">
                  <c:v>Television</c:v>
                </c:pt>
                <c:pt idx="6">
                  <c:v>Health Department</c:v>
                </c:pt>
                <c:pt idx="7">
                  <c:v>Radio</c:v>
                </c:pt>
                <c:pt idx="8">
                  <c:v>Worksite</c:v>
                </c:pt>
                <c:pt idx="9">
                  <c:v>Hospital</c:v>
                </c:pt>
                <c:pt idx="10">
                  <c:v>Religious organization</c:v>
                </c:pt>
                <c:pt idx="11">
                  <c:v>Internet</c:v>
                </c:pt>
                <c:pt idx="12">
                  <c:v>School/college</c:v>
                </c:pt>
                <c:pt idx="13">
                  <c:v>Other (please specify)</c:v>
                </c:pt>
              </c:strCache>
            </c:strRef>
          </c:cat>
          <c:val>
            <c:numRef>
              <c:f>Sheet1!$B$168:$B$181</c:f>
              <c:numCache>
                <c:formatCode>General</c:formatCode>
                <c:ptCount val="14"/>
                <c:pt idx="0">
                  <c:v>20</c:v>
                </c:pt>
                <c:pt idx="1">
                  <c:v>6</c:v>
                </c:pt>
                <c:pt idx="2">
                  <c:v>10</c:v>
                </c:pt>
                <c:pt idx="3">
                  <c:v>11</c:v>
                </c:pt>
                <c:pt idx="4">
                  <c:v>2</c:v>
                </c:pt>
                <c:pt idx="5">
                  <c:v>4</c:v>
                </c:pt>
                <c:pt idx="6">
                  <c:v>8</c:v>
                </c:pt>
                <c:pt idx="7">
                  <c:v>2</c:v>
                </c:pt>
                <c:pt idx="8">
                  <c:v>2</c:v>
                </c:pt>
                <c:pt idx="9">
                  <c:v>5</c:v>
                </c:pt>
                <c:pt idx="10">
                  <c:v>1</c:v>
                </c:pt>
                <c:pt idx="11">
                  <c:v>16</c:v>
                </c:pt>
                <c:pt idx="12">
                  <c:v>3</c:v>
                </c:pt>
                <c:pt idx="13">
                  <c:v>2</c:v>
                </c:pt>
              </c:numCache>
            </c:numRef>
          </c:val>
          <c:extLst>
            <c:ext xmlns:c16="http://schemas.microsoft.com/office/drawing/2014/chart" uri="{C3380CC4-5D6E-409C-BE32-E72D297353CC}">
              <c16:uniqueId val="{0000001C-68A9-4C85-B8FE-AA02B1A181A2}"/>
            </c:ext>
          </c:extLst>
        </c:ser>
        <c:dLbls>
          <c:dLblPos val="outEnd"/>
          <c:showLegendKey val="0"/>
          <c:showVal val="1"/>
          <c:showCatName val="0"/>
          <c:showSerName val="0"/>
          <c:showPercent val="0"/>
          <c:showBubbleSize val="0"/>
        </c:dLbls>
        <c:gapWidth val="219"/>
        <c:overlap val="-27"/>
        <c:axId val="1876019280"/>
        <c:axId val="1876019760"/>
      </c:barChart>
      <c:catAx>
        <c:axId val="1876019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76019760"/>
        <c:crosses val="autoZero"/>
        <c:auto val="1"/>
        <c:lblAlgn val="ctr"/>
        <c:lblOffset val="100"/>
        <c:noMultiLvlLbl val="0"/>
      </c:catAx>
      <c:valAx>
        <c:axId val="1876019760"/>
        <c:scaling>
          <c:orientation val="minMax"/>
        </c:scaling>
        <c:delete val="0"/>
        <c:axPos val="l"/>
        <c:numFmt formatCode="General" sourceLinked="1"/>
        <c:majorTickMark val="none"/>
        <c:minorTickMark val="none"/>
        <c:tickLblPos val="nextTo"/>
        <c:spPr>
          <a:noFill/>
          <a:ln>
            <a:solidFill>
              <a:schemeClr val="bg2">
                <a:lumMod val="90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760192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r>
              <a:rPr lang="en-US"/>
              <a:t>Q2. What are the biggest health and/or social problems for the people/community you serve? (Please check up to 5)</a:t>
            </a:r>
          </a:p>
        </c:rich>
      </c:tx>
      <c:overlay val="0"/>
    </c:title>
    <c:autoTitleDeleted val="0"/>
    <c:plotArea>
      <c:layout/>
      <c:barChart>
        <c:barDir val="col"/>
        <c:grouping val="clustered"/>
        <c:varyColors val="1"/>
        <c:ser>
          <c:idx val="0"/>
          <c:order val="0"/>
          <c:tx>
            <c:strRef>
              <c:f>'Question 2'!$B$3</c:f>
              <c:strCache>
                <c:ptCount val="1"/>
                <c:pt idx="0">
                  <c:v>Responses</c:v>
                </c:pt>
              </c:strCache>
            </c:strRef>
          </c:tx>
          <c:invertIfNegative val="0"/>
          <c:cat>
            <c:strRef>
              <c:f>'Question 2'!$A$4:$A$45</c:f>
              <c:strCache>
                <c:ptCount val="42"/>
                <c:pt idx="0">
                  <c:v>Access to prenatal care</c:v>
                </c:pt>
                <c:pt idx="1">
                  <c:v>Access to vaccinations</c:v>
                </c:pt>
                <c:pt idx="2">
                  <c:v>Adverse childhood experiences</c:v>
                </c:pt>
                <c:pt idx="3">
                  <c:v>Alcohol use</c:v>
                </c:pt>
                <c:pt idx="4">
                  <c:v>Anxiety/stress</c:v>
                </c:pt>
                <c:pt idx="5">
                  <c:v>Asthma/lung disease</c:v>
                </c:pt>
                <c:pt idx="6">
                  <c:v>Cancer</c:v>
                </c:pt>
                <c:pt idx="7">
                  <c:v>Car crashes</c:v>
                </c:pt>
                <c:pt idx="8">
                  <c:v>Care for the elderly</c:v>
                </c:pt>
                <c:pt idx="9">
                  <c:v>Childhood behavioral health</c:v>
                </c:pt>
                <c:pt idx="10">
                  <c:v>Child health &amp; wellness</c:v>
                </c:pt>
                <c:pt idx="11">
                  <c:v>Depression</c:v>
                </c:pt>
                <c:pt idx="12">
                  <c:v>Diabetes</c:v>
                </c:pt>
                <c:pt idx="13">
                  <c:v>Drug misuse and overdose</c:v>
                </c:pt>
                <c:pt idx="14">
                  <c:v>Environmental hazards (water/soil/air pollution, lead, etc.)</c:v>
                </c:pt>
                <c:pt idx="15">
                  <c:v>Falls in the elderly</c:v>
                </c:pt>
                <c:pt idx="16">
                  <c:v>Gun violence</c:v>
                </c:pt>
                <c:pt idx="17">
                  <c:v>Heart disease &amp; stroke</c:v>
                </c:pt>
                <c:pt idx="18">
                  <c:v>HIV/AIDS &amp; sexually-transmitted diseases (STDs)</c:v>
                </c:pt>
                <c:pt idx="19">
                  <c:v>Housing instability</c:v>
                </c:pt>
                <c:pt idx="20">
                  <c:v>Infections</c:v>
                </c:pt>
                <c:pt idx="21">
                  <c:v>Maternal &amp; infant mortality</c:v>
                </c:pt>
                <c:pt idx="22">
                  <c:v>Memory loss</c:v>
                </c:pt>
                <c:pt idx="23">
                  <c:v>Murder</c:v>
                </c:pt>
                <c:pt idx="24">
                  <c:v>Nutrition/eating habits</c:v>
                </c:pt>
                <c:pt idx="25">
                  <c:v>Nutrition insecurity</c:v>
                </c:pt>
                <c:pt idx="26">
                  <c:v>Obesity/weight loss issues</c:v>
                </c:pt>
                <c:pt idx="27">
                  <c:v>Oral health problems</c:v>
                </c:pt>
                <c:pt idx="28">
                  <c:v>Pedestrian injuries</c:v>
                </c:pt>
                <c:pt idx="29">
                  <c:v>Poverty</c:v>
                </c:pt>
                <c:pt idx="30">
                  <c:v>Premature births</c:v>
                </c:pt>
                <c:pt idx="31">
                  <c:v>Preventable injuries</c:v>
                </c:pt>
                <c:pt idx="32">
                  <c:v>Rape</c:v>
                </c:pt>
                <c:pt idx="33">
                  <c:v>Safety</c:v>
                </c:pt>
                <c:pt idx="34">
                  <c:v>Sedentary lifestyle/lack of physical activity</c:v>
                </c:pt>
                <c:pt idx="35">
                  <c:v>Smoking/vaping/tobacco use</c:v>
                </c:pt>
                <c:pt idx="36">
                  <c:v>Suicide</c:v>
                </c:pt>
                <c:pt idx="37">
                  <c:v>Teen pregnancy</c:v>
                </c:pt>
                <c:pt idx="38">
                  <c:v>Violence</c:v>
                </c:pt>
                <c:pt idx="39">
                  <c:v>Violence in the home between partners</c:v>
                </c:pt>
                <c:pt idx="40">
                  <c:v>Women's health &amp; wellness</c:v>
                </c:pt>
                <c:pt idx="41">
                  <c:v>Other (please specify)</c:v>
                </c:pt>
              </c:strCache>
            </c:strRef>
          </c:cat>
          <c:val>
            <c:numRef>
              <c:f>'Question 2'!$B$4:$B$45</c:f>
              <c:numCache>
                <c:formatCode>0.00%</c:formatCode>
                <c:ptCount val="42"/>
                <c:pt idx="0">
                  <c:v>5.0799999999999998E-2</c:v>
                </c:pt>
                <c:pt idx="1">
                  <c:v>1.6899999999999998E-2</c:v>
                </c:pt>
                <c:pt idx="2">
                  <c:v>0.1186</c:v>
                </c:pt>
                <c:pt idx="3">
                  <c:v>0.1186</c:v>
                </c:pt>
                <c:pt idx="4">
                  <c:v>0.47460000000000002</c:v>
                </c:pt>
                <c:pt idx="5">
                  <c:v>0</c:v>
                </c:pt>
                <c:pt idx="6">
                  <c:v>8.4700000000000011E-2</c:v>
                </c:pt>
                <c:pt idx="7">
                  <c:v>3.39E-2</c:v>
                </c:pt>
                <c:pt idx="8">
                  <c:v>0.23730000000000001</c:v>
                </c:pt>
                <c:pt idx="9">
                  <c:v>0.1356</c:v>
                </c:pt>
                <c:pt idx="10">
                  <c:v>0.1525</c:v>
                </c:pt>
                <c:pt idx="11">
                  <c:v>0.2034</c:v>
                </c:pt>
                <c:pt idx="12">
                  <c:v>0.18640000000000001</c:v>
                </c:pt>
                <c:pt idx="13">
                  <c:v>0.2203</c:v>
                </c:pt>
                <c:pt idx="14">
                  <c:v>8.4700000000000011E-2</c:v>
                </c:pt>
                <c:pt idx="15">
                  <c:v>5.0799999999999998E-2</c:v>
                </c:pt>
                <c:pt idx="16">
                  <c:v>1.6899999999999998E-2</c:v>
                </c:pt>
                <c:pt idx="17">
                  <c:v>8.4700000000000011E-2</c:v>
                </c:pt>
                <c:pt idx="18">
                  <c:v>0</c:v>
                </c:pt>
                <c:pt idx="19">
                  <c:v>0.50850000000000006</c:v>
                </c:pt>
                <c:pt idx="20">
                  <c:v>0</c:v>
                </c:pt>
                <c:pt idx="21">
                  <c:v>3.39E-2</c:v>
                </c:pt>
                <c:pt idx="22">
                  <c:v>0.1186</c:v>
                </c:pt>
                <c:pt idx="23">
                  <c:v>0</c:v>
                </c:pt>
                <c:pt idx="24">
                  <c:v>0.1525</c:v>
                </c:pt>
                <c:pt idx="25">
                  <c:v>0.16950000000000001</c:v>
                </c:pt>
                <c:pt idx="26">
                  <c:v>0.2034</c:v>
                </c:pt>
                <c:pt idx="27">
                  <c:v>1.6899999999999998E-2</c:v>
                </c:pt>
                <c:pt idx="28">
                  <c:v>1.6899999999999998E-2</c:v>
                </c:pt>
                <c:pt idx="29">
                  <c:v>0.30509999999999998</c:v>
                </c:pt>
                <c:pt idx="30">
                  <c:v>0</c:v>
                </c:pt>
                <c:pt idx="31">
                  <c:v>1.6899999999999998E-2</c:v>
                </c:pt>
                <c:pt idx="32">
                  <c:v>0</c:v>
                </c:pt>
                <c:pt idx="33">
                  <c:v>0.1017</c:v>
                </c:pt>
                <c:pt idx="34">
                  <c:v>0.1017</c:v>
                </c:pt>
                <c:pt idx="35">
                  <c:v>5.0799999999999998E-2</c:v>
                </c:pt>
                <c:pt idx="36">
                  <c:v>1.6899999999999998E-2</c:v>
                </c:pt>
                <c:pt idx="37">
                  <c:v>0</c:v>
                </c:pt>
                <c:pt idx="38">
                  <c:v>1.6899999999999998E-2</c:v>
                </c:pt>
                <c:pt idx="39">
                  <c:v>0</c:v>
                </c:pt>
                <c:pt idx="40">
                  <c:v>0.1356</c:v>
                </c:pt>
                <c:pt idx="41">
                  <c:v>5.0799999999999998E-2</c:v>
                </c:pt>
              </c:numCache>
            </c:numRef>
          </c:val>
          <c:extLst>
            <c:ext xmlns:c16="http://schemas.microsoft.com/office/drawing/2014/chart" uri="{C3380CC4-5D6E-409C-BE32-E72D297353CC}">
              <c16:uniqueId val="{00000000-18EF-4A0A-96CB-BB12C54EE0D2}"/>
            </c:ext>
          </c:extLst>
        </c:ser>
        <c:dLbls>
          <c:showLegendKey val="0"/>
          <c:showVal val="0"/>
          <c:showCatName val="0"/>
          <c:showSerName val="0"/>
          <c:showPercent val="0"/>
          <c:showBubbleSize val="0"/>
        </c:dLbls>
        <c:gapWidth val="150"/>
        <c:axId val="10"/>
        <c:axId val="100"/>
      </c:barChart>
      <c:valAx>
        <c:axId val="100"/>
        <c:scaling>
          <c:orientation val="minMax"/>
        </c:scaling>
        <c:delete val="0"/>
        <c:axPos val="l"/>
        <c:numFmt formatCode="0%" sourceLinked="0"/>
        <c:majorTickMark val="out"/>
        <c:minorTickMark val="none"/>
        <c:tickLblPos val="nextTo"/>
        <c:crossAx val="10"/>
        <c:crosses val="autoZero"/>
        <c:crossBetween val="between"/>
      </c:valAx>
      <c:catAx>
        <c:axId val="10"/>
        <c:scaling>
          <c:orientation val="minMax"/>
        </c:scaling>
        <c:delete val="0"/>
        <c:axPos val="b"/>
        <c:numFmt formatCode="General" sourceLinked="1"/>
        <c:majorTickMark val="out"/>
        <c:minorTickMark val="none"/>
        <c:tickLblPos val="nextTo"/>
        <c:crossAx val="100"/>
        <c:crosses val="autoZero"/>
        <c:auto val="0"/>
        <c:lblAlgn val="ctr"/>
        <c:lblOffset val="100"/>
        <c:noMultiLvlLbl val="0"/>
      </c:catAx>
    </c:plotArea>
    <c:plotVisOnly val="0"/>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r>
              <a:rPr lang="en-US"/>
              <a:t>Q3. What would be helpful to improve the health problems of the people/community you serve? (Please check up to 5)</a:t>
            </a:r>
          </a:p>
        </c:rich>
      </c:tx>
      <c:layout>
        <c:manualLayout>
          <c:xMode val="edge"/>
          <c:yMode val="edge"/>
          <c:x val="0.16441903268315528"/>
          <c:y val="9.7859327217125376E-3"/>
        </c:manualLayout>
      </c:layout>
      <c:overlay val="0"/>
    </c:title>
    <c:autoTitleDeleted val="0"/>
    <c:plotArea>
      <c:layout/>
      <c:barChart>
        <c:barDir val="col"/>
        <c:grouping val="clustered"/>
        <c:varyColors val="1"/>
        <c:ser>
          <c:idx val="0"/>
          <c:order val="0"/>
          <c:tx>
            <c:strRef>
              <c:f>'Question 3'!$B$3</c:f>
              <c:strCache>
                <c:ptCount val="1"/>
                <c:pt idx="0">
                  <c:v>Responses</c:v>
                </c:pt>
              </c:strCache>
            </c:strRef>
          </c:tx>
          <c:invertIfNegative val="0"/>
          <c:cat>
            <c:strRef>
              <c:f>'Question 3'!$A$4:$A$27</c:f>
              <c:strCache>
                <c:ptCount val="24"/>
                <c:pt idx="0">
                  <c:v>Access to community services &amp; support</c:v>
                </c:pt>
                <c:pt idx="1">
                  <c:v>Access to healthier food</c:v>
                </c:pt>
                <c:pt idx="2">
                  <c:v>Affordable housing</c:v>
                </c:pt>
                <c:pt idx="3">
                  <c:v>Better schools</c:v>
                </c:pt>
                <c:pt idx="4">
                  <c:v>Breastfeeding</c:v>
                </c:pt>
                <c:pt idx="5">
                  <c:v>Clean air &amp; water</c:v>
                </c:pt>
                <c:pt idx="6">
                  <c:v>More grocery stores</c:v>
                </c:pt>
                <c:pt idx="7">
                  <c:v>Farmers markets</c:v>
                </c:pt>
                <c:pt idx="8">
                  <c:v>Health &amp; wellness promotion in schools</c:v>
                </c:pt>
                <c:pt idx="9">
                  <c:v>Healthier food choices</c:v>
                </c:pt>
                <c:pt idx="10">
                  <c:v>Health education programs</c:v>
                </c:pt>
                <c:pt idx="11">
                  <c:v>Health screenings (physical &amp; mental)</c:v>
                </c:pt>
                <c:pt idx="12">
                  <c:v>Home care options</c:v>
                </c:pt>
                <c:pt idx="13">
                  <c:v>Insurance enrollment programs</c:v>
                </c:pt>
                <c:pt idx="14">
                  <c:v>Job opportunities</c:v>
                </c:pt>
                <c:pt idx="15">
                  <c:v>Opportunities for continued education</c:v>
                </c:pt>
                <c:pt idx="16">
                  <c:v>Parks &amp; recreation</c:v>
                </c:pt>
                <c:pt idx="17">
                  <c:v>Recreation facilities</c:v>
                </c:pt>
                <c:pt idx="18">
                  <c:v>Safer child care options</c:v>
                </c:pt>
                <c:pt idx="19">
                  <c:v>Safer places to walk/play</c:v>
                </c:pt>
                <c:pt idx="20">
                  <c:v>Safer workplaces</c:v>
                </c:pt>
                <c:pt idx="21">
                  <c:v>Transportation (public and/or active)</c:v>
                </c:pt>
                <c:pt idx="22">
                  <c:v>Violence prevention</c:v>
                </c:pt>
                <c:pt idx="23">
                  <c:v>Water fluoridation</c:v>
                </c:pt>
              </c:strCache>
            </c:strRef>
          </c:cat>
          <c:val>
            <c:numRef>
              <c:f>'Question 3'!$B$4:$B$27</c:f>
              <c:numCache>
                <c:formatCode>0.00%</c:formatCode>
                <c:ptCount val="24"/>
                <c:pt idx="0">
                  <c:v>0.57630000000000003</c:v>
                </c:pt>
                <c:pt idx="1">
                  <c:v>0.40679999999999999</c:v>
                </c:pt>
                <c:pt idx="2">
                  <c:v>0.59319999999999995</c:v>
                </c:pt>
                <c:pt idx="3">
                  <c:v>8.4700000000000011E-2</c:v>
                </c:pt>
                <c:pt idx="4">
                  <c:v>1.6899999999999998E-2</c:v>
                </c:pt>
                <c:pt idx="5">
                  <c:v>0.1356</c:v>
                </c:pt>
                <c:pt idx="6">
                  <c:v>8.4700000000000011E-2</c:v>
                </c:pt>
                <c:pt idx="7">
                  <c:v>8.4700000000000011E-2</c:v>
                </c:pt>
                <c:pt idx="8">
                  <c:v>0.25419999999999998</c:v>
                </c:pt>
                <c:pt idx="9">
                  <c:v>0.18640000000000001</c:v>
                </c:pt>
                <c:pt idx="10">
                  <c:v>0.18640000000000001</c:v>
                </c:pt>
                <c:pt idx="11">
                  <c:v>0.30509999999999998</c:v>
                </c:pt>
                <c:pt idx="12">
                  <c:v>0.1525</c:v>
                </c:pt>
                <c:pt idx="13">
                  <c:v>8.4700000000000011E-2</c:v>
                </c:pt>
                <c:pt idx="14">
                  <c:v>0.37290000000000001</c:v>
                </c:pt>
                <c:pt idx="15">
                  <c:v>0.1186</c:v>
                </c:pt>
                <c:pt idx="16">
                  <c:v>3.39E-2</c:v>
                </c:pt>
                <c:pt idx="17">
                  <c:v>5.0799999999999998E-2</c:v>
                </c:pt>
                <c:pt idx="18">
                  <c:v>0.1017</c:v>
                </c:pt>
                <c:pt idx="19">
                  <c:v>3.39E-2</c:v>
                </c:pt>
                <c:pt idx="20">
                  <c:v>1.6899999999999998E-2</c:v>
                </c:pt>
                <c:pt idx="21">
                  <c:v>0.32200000000000001</c:v>
                </c:pt>
                <c:pt idx="22">
                  <c:v>1.6899999999999998E-2</c:v>
                </c:pt>
                <c:pt idx="23">
                  <c:v>1.6899999999999998E-2</c:v>
                </c:pt>
              </c:numCache>
            </c:numRef>
          </c:val>
          <c:extLst>
            <c:ext xmlns:c16="http://schemas.microsoft.com/office/drawing/2014/chart" uri="{C3380CC4-5D6E-409C-BE32-E72D297353CC}">
              <c16:uniqueId val="{00000000-D304-4158-BD5C-0DB6A5900991}"/>
            </c:ext>
          </c:extLst>
        </c:ser>
        <c:dLbls>
          <c:showLegendKey val="0"/>
          <c:showVal val="0"/>
          <c:showCatName val="0"/>
          <c:showSerName val="0"/>
          <c:showPercent val="0"/>
          <c:showBubbleSize val="0"/>
        </c:dLbls>
        <c:gapWidth val="150"/>
        <c:axId val="10"/>
        <c:axId val="100"/>
      </c:barChart>
      <c:valAx>
        <c:axId val="100"/>
        <c:scaling>
          <c:orientation val="minMax"/>
        </c:scaling>
        <c:delete val="0"/>
        <c:axPos val="l"/>
        <c:numFmt formatCode="0%" sourceLinked="0"/>
        <c:majorTickMark val="out"/>
        <c:minorTickMark val="none"/>
        <c:tickLblPos val="nextTo"/>
        <c:crossAx val="10"/>
        <c:crosses val="autoZero"/>
        <c:crossBetween val="between"/>
      </c:valAx>
      <c:catAx>
        <c:axId val="10"/>
        <c:scaling>
          <c:orientation val="minMax"/>
        </c:scaling>
        <c:delete val="0"/>
        <c:axPos val="b"/>
        <c:numFmt formatCode="General" sourceLinked="1"/>
        <c:majorTickMark val="out"/>
        <c:minorTickMark val="none"/>
        <c:tickLblPos val="nextTo"/>
        <c:crossAx val="100"/>
        <c:crosses val="autoZero"/>
        <c:auto val="0"/>
        <c:lblAlgn val="ctr"/>
        <c:lblOffset val="100"/>
        <c:noMultiLvlLbl val="0"/>
      </c:catAx>
    </c:plotArea>
    <c:plotVisOnly val="0"/>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r>
              <a:rPr lang="en-US"/>
              <a:t>Q4. Do any people/communities you serve have problems getting needed health care?</a:t>
            </a:r>
          </a:p>
        </c:rich>
      </c:tx>
      <c:overlay val="0"/>
    </c:title>
    <c:autoTitleDeleted val="0"/>
    <c:plotArea>
      <c:layout/>
      <c:barChart>
        <c:barDir val="col"/>
        <c:grouping val="clustered"/>
        <c:varyColors val="1"/>
        <c:ser>
          <c:idx val="0"/>
          <c:order val="0"/>
          <c:tx>
            <c:strRef>
              <c:f>'Question 4'!$B$3</c:f>
              <c:strCache>
                <c:ptCount val="1"/>
                <c:pt idx="0">
                  <c:v>Responses</c:v>
                </c:pt>
              </c:strCache>
            </c:strRef>
          </c:tx>
          <c:invertIfNegative val="0"/>
          <c:cat>
            <c:strRef>
              <c:f>'Question 4'!$A$4:$A$5</c:f>
              <c:strCache>
                <c:ptCount val="2"/>
                <c:pt idx="0">
                  <c:v>Yes (if 'yes,' please answer Question #5)</c:v>
                </c:pt>
                <c:pt idx="1">
                  <c:v>No</c:v>
                </c:pt>
              </c:strCache>
            </c:strRef>
          </c:cat>
          <c:val>
            <c:numRef>
              <c:f>'Question 4'!$B$4:$B$5</c:f>
              <c:numCache>
                <c:formatCode>0.00%</c:formatCode>
                <c:ptCount val="2"/>
                <c:pt idx="0">
                  <c:v>0.67799999999999994</c:v>
                </c:pt>
                <c:pt idx="1">
                  <c:v>0.32200000000000001</c:v>
                </c:pt>
              </c:numCache>
            </c:numRef>
          </c:val>
          <c:extLst>
            <c:ext xmlns:c16="http://schemas.microsoft.com/office/drawing/2014/chart" uri="{C3380CC4-5D6E-409C-BE32-E72D297353CC}">
              <c16:uniqueId val="{00000000-E31F-4128-A818-8E280932DE2D}"/>
            </c:ext>
          </c:extLst>
        </c:ser>
        <c:dLbls>
          <c:showLegendKey val="0"/>
          <c:showVal val="0"/>
          <c:showCatName val="0"/>
          <c:showSerName val="0"/>
          <c:showPercent val="0"/>
          <c:showBubbleSize val="0"/>
        </c:dLbls>
        <c:gapWidth val="150"/>
        <c:axId val="10"/>
        <c:axId val="100"/>
      </c:barChart>
      <c:valAx>
        <c:axId val="100"/>
        <c:scaling>
          <c:orientation val="minMax"/>
        </c:scaling>
        <c:delete val="0"/>
        <c:axPos val="l"/>
        <c:numFmt formatCode="0%" sourceLinked="0"/>
        <c:majorTickMark val="out"/>
        <c:minorTickMark val="none"/>
        <c:tickLblPos val="nextTo"/>
        <c:crossAx val="10"/>
        <c:crosses val="autoZero"/>
        <c:crossBetween val="between"/>
      </c:valAx>
      <c:catAx>
        <c:axId val="10"/>
        <c:scaling>
          <c:orientation val="minMax"/>
        </c:scaling>
        <c:delete val="0"/>
        <c:axPos val="b"/>
        <c:numFmt formatCode="General" sourceLinked="1"/>
        <c:majorTickMark val="out"/>
        <c:minorTickMark val="none"/>
        <c:tickLblPos val="nextTo"/>
        <c:crossAx val="100"/>
        <c:crosses val="autoZero"/>
        <c:auto val="0"/>
        <c:lblAlgn val="ctr"/>
        <c:lblOffset val="100"/>
        <c:noMultiLvlLbl val="0"/>
      </c:catAx>
    </c:plotArea>
    <c:plotVisOnly val="0"/>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r>
              <a:rPr lang="en-US"/>
              <a:t>Q5. If you answered yes to question #4, what do you think the reasons are? (Please check up to 5)</a:t>
            </a:r>
          </a:p>
        </c:rich>
      </c:tx>
      <c:overlay val="0"/>
    </c:title>
    <c:autoTitleDeleted val="0"/>
    <c:plotArea>
      <c:layout/>
      <c:barChart>
        <c:barDir val="col"/>
        <c:grouping val="clustered"/>
        <c:varyColors val="1"/>
        <c:ser>
          <c:idx val="0"/>
          <c:order val="0"/>
          <c:tx>
            <c:strRef>
              <c:f>'Question 5'!$B$3</c:f>
              <c:strCache>
                <c:ptCount val="1"/>
                <c:pt idx="0">
                  <c:v>Responses</c:v>
                </c:pt>
              </c:strCache>
            </c:strRef>
          </c:tx>
          <c:invertIfNegative val="0"/>
          <c:cat>
            <c:strRef>
              <c:f>'Question 5'!$A$4:$A$16</c:f>
              <c:strCache>
                <c:ptCount val="13"/>
                <c:pt idx="0">
                  <c:v>Cultural/religious beliefs</c:v>
                </c:pt>
                <c:pt idx="1">
                  <c:v>Don't know how to find providers</c:v>
                </c:pt>
                <c:pt idx="2">
                  <c:v>Don't understand need to see a provider</c:v>
                </c:pt>
                <c:pt idx="3">
                  <c:v>Fear/hesitancy (e.g. not ready to face/discuss health problem; immigration status; etc.)</c:v>
                </c:pt>
                <c:pt idx="4">
                  <c:v>Lack of availability of providers/appointments</c:v>
                </c:pt>
                <c:pt idx="5">
                  <c:v>Lack of culturally sensitive providers/care services</c:v>
                </c:pt>
                <c:pt idx="6">
                  <c:v>Lack of LGBTQIA+ affirming care</c:v>
                </c:pt>
                <c:pt idx="7">
                  <c:v>Language barriers</c:v>
                </c:pt>
                <c:pt idx="8">
                  <c:v>Misinformation/lack of health literacy</c:v>
                </c:pt>
                <c:pt idx="9">
                  <c:v>No insurance/unable to pay for care</c:v>
                </c:pt>
                <c:pt idx="10">
                  <c:v>Prior negative experiences</c:v>
                </c:pt>
                <c:pt idx="11">
                  <c:v>Transportation</c:v>
                </c:pt>
                <c:pt idx="12">
                  <c:v>Unable to pay co-pays/deductibles</c:v>
                </c:pt>
              </c:strCache>
            </c:strRef>
          </c:cat>
          <c:val>
            <c:numRef>
              <c:f>'Question 5'!$B$4:$B$16</c:f>
              <c:numCache>
                <c:formatCode>0.00%</c:formatCode>
                <c:ptCount val="13"/>
                <c:pt idx="0">
                  <c:v>8.1099999999999992E-2</c:v>
                </c:pt>
                <c:pt idx="1">
                  <c:v>0.45950000000000002</c:v>
                </c:pt>
                <c:pt idx="2">
                  <c:v>0.27029999999999998</c:v>
                </c:pt>
                <c:pt idx="3">
                  <c:v>0.48649999999999999</c:v>
                </c:pt>
                <c:pt idx="4">
                  <c:v>0.43240000000000001</c:v>
                </c:pt>
                <c:pt idx="5">
                  <c:v>0.2432</c:v>
                </c:pt>
                <c:pt idx="6">
                  <c:v>0</c:v>
                </c:pt>
                <c:pt idx="7">
                  <c:v>0.45950000000000002</c:v>
                </c:pt>
                <c:pt idx="8">
                  <c:v>0.48649999999999999</c:v>
                </c:pt>
                <c:pt idx="9">
                  <c:v>0.43240000000000001</c:v>
                </c:pt>
                <c:pt idx="10">
                  <c:v>8.1099999999999992E-2</c:v>
                </c:pt>
                <c:pt idx="11">
                  <c:v>0.35139999999999999</c:v>
                </c:pt>
                <c:pt idx="12">
                  <c:v>0.32429999999999998</c:v>
                </c:pt>
              </c:numCache>
            </c:numRef>
          </c:val>
          <c:extLst>
            <c:ext xmlns:c16="http://schemas.microsoft.com/office/drawing/2014/chart" uri="{C3380CC4-5D6E-409C-BE32-E72D297353CC}">
              <c16:uniqueId val="{00000000-149D-4FF9-A8E5-3CC0CE615EC9}"/>
            </c:ext>
          </c:extLst>
        </c:ser>
        <c:dLbls>
          <c:showLegendKey val="0"/>
          <c:showVal val="0"/>
          <c:showCatName val="0"/>
          <c:showSerName val="0"/>
          <c:showPercent val="0"/>
          <c:showBubbleSize val="0"/>
        </c:dLbls>
        <c:gapWidth val="150"/>
        <c:axId val="10"/>
        <c:axId val="100"/>
      </c:barChart>
      <c:valAx>
        <c:axId val="100"/>
        <c:scaling>
          <c:orientation val="minMax"/>
        </c:scaling>
        <c:delete val="0"/>
        <c:axPos val="l"/>
        <c:numFmt formatCode="0%" sourceLinked="0"/>
        <c:majorTickMark val="out"/>
        <c:minorTickMark val="none"/>
        <c:tickLblPos val="nextTo"/>
        <c:crossAx val="10"/>
        <c:crosses val="autoZero"/>
        <c:crossBetween val="between"/>
      </c:valAx>
      <c:catAx>
        <c:axId val="10"/>
        <c:scaling>
          <c:orientation val="minMax"/>
        </c:scaling>
        <c:delete val="0"/>
        <c:axPos val="b"/>
        <c:numFmt formatCode="General" sourceLinked="1"/>
        <c:majorTickMark val="out"/>
        <c:minorTickMark val="none"/>
        <c:tickLblPos val="nextTo"/>
        <c:crossAx val="100"/>
        <c:crosses val="autoZero"/>
        <c:auto val="0"/>
        <c:lblAlgn val="ctr"/>
        <c:lblOffset val="100"/>
        <c:noMultiLvlLbl val="0"/>
      </c:catAx>
    </c:plotArea>
    <c:plotVisOnly val="0"/>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r>
              <a:rPr lang="en-US"/>
              <a:t>Q6. What health screenings and/or health services are needed to keep the people/communities you serve healthy? (Please check up to 5)</a:t>
            </a:r>
          </a:p>
        </c:rich>
      </c:tx>
      <c:overlay val="0"/>
    </c:title>
    <c:autoTitleDeleted val="0"/>
    <c:plotArea>
      <c:layout/>
      <c:barChart>
        <c:barDir val="col"/>
        <c:grouping val="clustered"/>
        <c:varyColors val="1"/>
        <c:ser>
          <c:idx val="0"/>
          <c:order val="0"/>
          <c:tx>
            <c:strRef>
              <c:f>'Question 6'!$B$3</c:f>
              <c:strCache>
                <c:ptCount val="1"/>
                <c:pt idx="0">
                  <c:v>Responses</c:v>
                </c:pt>
              </c:strCache>
            </c:strRef>
          </c:tx>
          <c:invertIfNegative val="0"/>
          <c:cat>
            <c:strRef>
              <c:f>'Question 6'!$A$4:$A$31</c:f>
              <c:strCache>
                <c:ptCount val="28"/>
                <c:pt idx="0">
                  <c:v>Anxiety/stress management</c:v>
                </c:pt>
                <c:pt idx="1">
                  <c:v>Blood pressure</c:v>
                </c:pt>
                <c:pt idx="2">
                  <c:v>Cancer</c:v>
                </c:pt>
                <c:pt idx="3">
                  <c:v>Cholesterol (fats in the blood)</c:v>
                </c:pt>
                <c:pt idx="4">
                  <c:v>Chronic disease management</c:v>
                </c:pt>
                <c:pt idx="5">
                  <c:v>Dental screenings</c:v>
                </c:pt>
                <c:pt idx="6">
                  <c:v>Depression/suicidal ideation</c:v>
                </c:pt>
                <c:pt idx="7">
                  <c:v>Diabetes</c:v>
                </c:pt>
                <c:pt idx="8">
                  <c:v>Disease outbreak prevention</c:v>
                </c:pt>
                <c:pt idx="9">
                  <c:v>Drug and alcohol misuse</c:v>
                </c:pt>
                <c:pt idx="10">
                  <c:v>Early intervention</c:v>
                </c:pt>
                <c:pt idx="11">
                  <c:v>Eating disorders</c:v>
                </c:pt>
                <c:pt idx="12">
                  <c:v>Emergency preparedness</c:v>
                </c:pt>
                <c:pt idx="13">
                  <c:v>Environments to promote physical activity</c:v>
                </c:pt>
                <c:pt idx="14">
                  <c:v>Exercise/physical activity</c:v>
                </c:pt>
                <c:pt idx="15">
                  <c:v>Falls prevention in the elderly</c:v>
                </c:pt>
                <c:pt idx="16">
                  <c:v>Hearing screening</c:v>
                </c:pt>
                <c:pt idx="17">
                  <c:v>Heart disease</c:v>
                </c:pt>
                <c:pt idx="18">
                  <c:v>HIV/AIDS and sexually transmitted diseases (STDs)</c:v>
                </c:pt>
                <c:pt idx="19">
                  <c:v>Memory loss</c:v>
                </c:pt>
                <c:pt idx="20">
                  <c:v>Nutrition</c:v>
                </c:pt>
                <c:pt idx="21">
                  <c:v>Prenatal care</c:v>
                </c:pt>
                <c:pt idx="22">
                  <c:v>Primary care/prevention for adults</c:v>
                </c:pt>
                <c:pt idx="23">
                  <c:v>Primary care/prevention for children</c:v>
                </c:pt>
                <c:pt idx="24">
                  <c:v>Smoking/vaping/tobacco cessation programs</c:v>
                </c:pt>
                <c:pt idx="25">
                  <c:v>Suicide prevention</c:v>
                </c:pt>
                <c:pt idx="26">
                  <c:v>Vaccinations/immunizations</c:v>
                </c:pt>
                <c:pt idx="27">
                  <c:v>Weight loss programs</c:v>
                </c:pt>
              </c:strCache>
            </c:strRef>
          </c:cat>
          <c:val>
            <c:numRef>
              <c:f>'Question 6'!$B$4:$B$31</c:f>
              <c:numCache>
                <c:formatCode>0.00%</c:formatCode>
                <c:ptCount val="28"/>
                <c:pt idx="0">
                  <c:v>0.45279999999999998</c:v>
                </c:pt>
                <c:pt idx="1">
                  <c:v>0.35849999999999999</c:v>
                </c:pt>
                <c:pt idx="2">
                  <c:v>0.22639999999999999</c:v>
                </c:pt>
                <c:pt idx="3">
                  <c:v>0.22639999999999999</c:v>
                </c:pt>
                <c:pt idx="4">
                  <c:v>0.24529999999999999</c:v>
                </c:pt>
                <c:pt idx="5">
                  <c:v>0.22639999999999999</c:v>
                </c:pt>
                <c:pt idx="6">
                  <c:v>0.22639999999999999</c:v>
                </c:pt>
                <c:pt idx="7">
                  <c:v>0.24529999999999999</c:v>
                </c:pt>
                <c:pt idx="8">
                  <c:v>0</c:v>
                </c:pt>
                <c:pt idx="9">
                  <c:v>0.20749999999999999</c:v>
                </c:pt>
                <c:pt idx="10">
                  <c:v>0.26419999999999999</c:v>
                </c:pt>
                <c:pt idx="11">
                  <c:v>3.7699999999999997E-2</c:v>
                </c:pt>
                <c:pt idx="12">
                  <c:v>5.6599999999999998E-2</c:v>
                </c:pt>
                <c:pt idx="13">
                  <c:v>0.1321</c:v>
                </c:pt>
                <c:pt idx="14">
                  <c:v>1.89E-2</c:v>
                </c:pt>
                <c:pt idx="15">
                  <c:v>9.4299999999999995E-2</c:v>
                </c:pt>
                <c:pt idx="16">
                  <c:v>9.4299999999999995E-2</c:v>
                </c:pt>
                <c:pt idx="17">
                  <c:v>3.7699999999999997E-2</c:v>
                </c:pt>
                <c:pt idx="18">
                  <c:v>0</c:v>
                </c:pt>
                <c:pt idx="19">
                  <c:v>3.7699999999999997E-2</c:v>
                </c:pt>
                <c:pt idx="20">
                  <c:v>0.3019</c:v>
                </c:pt>
                <c:pt idx="21">
                  <c:v>3.7699999999999997E-2</c:v>
                </c:pt>
                <c:pt idx="22">
                  <c:v>0.16980000000000001</c:v>
                </c:pt>
                <c:pt idx="23">
                  <c:v>0.1321</c:v>
                </c:pt>
                <c:pt idx="24">
                  <c:v>0.1132</c:v>
                </c:pt>
                <c:pt idx="25">
                  <c:v>9.4299999999999995E-2</c:v>
                </c:pt>
                <c:pt idx="26">
                  <c:v>7.5499999999999998E-2</c:v>
                </c:pt>
                <c:pt idx="27">
                  <c:v>0.1132</c:v>
                </c:pt>
              </c:numCache>
            </c:numRef>
          </c:val>
          <c:extLst>
            <c:ext xmlns:c16="http://schemas.microsoft.com/office/drawing/2014/chart" uri="{C3380CC4-5D6E-409C-BE32-E72D297353CC}">
              <c16:uniqueId val="{00000000-3C12-4788-ADF6-8C8C8FC5430E}"/>
            </c:ext>
          </c:extLst>
        </c:ser>
        <c:dLbls>
          <c:showLegendKey val="0"/>
          <c:showVal val="0"/>
          <c:showCatName val="0"/>
          <c:showSerName val="0"/>
          <c:showPercent val="0"/>
          <c:showBubbleSize val="0"/>
        </c:dLbls>
        <c:gapWidth val="150"/>
        <c:axId val="10"/>
        <c:axId val="100"/>
      </c:barChart>
      <c:valAx>
        <c:axId val="100"/>
        <c:scaling>
          <c:orientation val="minMax"/>
        </c:scaling>
        <c:delete val="0"/>
        <c:axPos val="l"/>
        <c:numFmt formatCode="0%" sourceLinked="0"/>
        <c:majorTickMark val="out"/>
        <c:minorTickMark val="none"/>
        <c:tickLblPos val="nextTo"/>
        <c:crossAx val="10"/>
        <c:crosses val="autoZero"/>
        <c:crossBetween val="between"/>
      </c:valAx>
      <c:catAx>
        <c:axId val="10"/>
        <c:scaling>
          <c:orientation val="minMax"/>
        </c:scaling>
        <c:delete val="0"/>
        <c:axPos val="b"/>
        <c:numFmt formatCode="General" sourceLinked="1"/>
        <c:majorTickMark val="out"/>
        <c:minorTickMark val="none"/>
        <c:tickLblPos val="nextTo"/>
        <c:crossAx val="100"/>
        <c:crosses val="autoZero"/>
        <c:auto val="0"/>
        <c:lblAlgn val="ctr"/>
        <c:lblOffset val="100"/>
        <c:noMultiLvlLbl val="0"/>
      </c:catAx>
    </c:plotArea>
    <c:plotVisOnly val="0"/>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r>
              <a:rPr lang="en-US"/>
              <a:t>Q7.</a:t>
            </a:r>
            <a:r>
              <a:rPr lang="en-US" baseline="0"/>
              <a:t> </a:t>
            </a:r>
            <a:r>
              <a:rPr lang="en-US"/>
              <a:t>Where do the people/communities you serve get most of their health information? Please check all that apply.</a:t>
            </a:r>
          </a:p>
        </c:rich>
      </c:tx>
      <c:overlay val="0"/>
    </c:title>
    <c:autoTitleDeleted val="0"/>
    <c:plotArea>
      <c:layout/>
      <c:barChart>
        <c:barDir val="col"/>
        <c:grouping val="clustered"/>
        <c:varyColors val="1"/>
        <c:ser>
          <c:idx val="0"/>
          <c:order val="0"/>
          <c:tx>
            <c:strRef>
              <c:f>'Question 7'!$B$3</c:f>
              <c:strCache>
                <c:ptCount val="1"/>
                <c:pt idx="0">
                  <c:v>Responses</c:v>
                </c:pt>
              </c:strCache>
            </c:strRef>
          </c:tx>
          <c:invertIfNegative val="0"/>
          <c:cat>
            <c:strRef>
              <c:f>'Question 7'!$A$4:$A$16</c:f>
              <c:strCache>
                <c:ptCount val="13"/>
                <c:pt idx="0">
                  <c:v>Doctor/health professional</c:v>
                </c:pt>
                <c:pt idx="1">
                  <c:v>Family or friends</c:v>
                </c:pt>
                <c:pt idx="2">
                  <c:v>Health department</c:v>
                </c:pt>
                <c:pt idx="3">
                  <c:v>Hospital</c:v>
                </c:pt>
                <c:pt idx="4">
                  <c:v>Internet</c:v>
                </c:pt>
                <c:pt idx="5">
                  <c:v>Library</c:v>
                </c:pt>
                <c:pt idx="6">
                  <c:v>Newspapers/magazines</c:v>
                </c:pt>
                <c:pt idx="7">
                  <c:v>Radio</c:v>
                </c:pt>
                <c:pt idx="8">
                  <c:v>Religious organization</c:v>
                </c:pt>
                <c:pt idx="9">
                  <c:v>School/college</c:v>
                </c:pt>
                <c:pt idx="10">
                  <c:v>Social media (Facebook, Twitter, etc.)</c:v>
                </c:pt>
                <c:pt idx="11">
                  <c:v>Television</c:v>
                </c:pt>
                <c:pt idx="12">
                  <c:v>Worksite</c:v>
                </c:pt>
              </c:strCache>
            </c:strRef>
          </c:cat>
          <c:val>
            <c:numRef>
              <c:f>'Question 7'!$B$4:$B$16</c:f>
              <c:numCache>
                <c:formatCode>0.00%</c:formatCode>
                <c:ptCount val="13"/>
                <c:pt idx="0">
                  <c:v>0.71700000000000008</c:v>
                </c:pt>
                <c:pt idx="1">
                  <c:v>0.67920000000000003</c:v>
                </c:pt>
                <c:pt idx="2">
                  <c:v>0.16980000000000001</c:v>
                </c:pt>
                <c:pt idx="3">
                  <c:v>0.24529999999999999</c:v>
                </c:pt>
                <c:pt idx="4">
                  <c:v>0.54720000000000002</c:v>
                </c:pt>
                <c:pt idx="5">
                  <c:v>0.1321</c:v>
                </c:pt>
                <c:pt idx="6">
                  <c:v>0.1321</c:v>
                </c:pt>
                <c:pt idx="7">
                  <c:v>3.7699999999999997E-2</c:v>
                </c:pt>
                <c:pt idx="8">
                  <c:v>0.18870000000000001</c:v>
                </c:pt>
                <c:pt idx="9">
                  <c:v>0.20749999999999999</c:v>
                </c:pt>
                <c:pt idx="10">
                  <c:v>0.45279999999999998</c:v>
                </c:pt>
                <c:pt idx="11">
                  <c:v>0.1321</c:v>
                </c:pt>
                <c:pt idx="12">
                  <c:v>1.89E-2</c:v>
                </c:pt>
              </c:numCache>
            </c:numRef>
          </c:val>
          <c:extLst>
            <c:ext xmlns:c16="http://schemas.microsoft.com/office/drawing/2014/chart" uri="{C3380CC4-5D6E-409C-BE32-E72D297353CC}">
              <c16:uniqueId val="{00000000-5D9A-4600-9746-A4F724C4BC70}"/>
            </c:ext>
          </c:extLst>
        </c:ser>
        <c:dLbls>
          <c:showLegendKey val="0"/>
          <c:showVal val="0"/>
          <c:showCatName val="0"/>
          <c:showSerName val="0"/>
          <c:showPercent val="0"/>
          <c:showBubbleSize val="0"/>
        </c:dLbls>
        <c:gapWidth val="150"/>
        <c:axId val="10"/>
        <c:axId val="100"/>
      </c:barChart>
      <c:valAx>
        <c:axId val="100"/>
        <c:scaling>
          <c:orientation val="minMax"/>
        </c:scaling>
        <c:delete val="0"/>
        <c:axPos val="l"/>
        <c:numFmt formatCode="0%" sourceLinked="0"/>
        <c:majorTickMark val="out"/>
        <c:minorTickMark val="none"/>
        <c:tickLblPos val="nextTo"/>
        <c:crossAx val="10"/>
        <c:crosses val="autoZero"/>
        <c:crossBetween val="between"/>
      </c:valAx>
      <c:catAx>
        <c:axId val="10"/>
        <c:scaling>
          <c:orientation val="minMax"/>
        </c:scaling>
        <c:delete val="0"/>
        <c:axPos val="b"/>
        <c:numFmt formatCode="General" sourceLinked="1"/>
        <c:majorTickMark val="out"/>
        <c:minorTickMark val="none"/>
        <c:tickLblPos val="nextTo"/>
        <c:crossAx val="100"/>
        <c:crosses val="autoZero"/>
        <c:auto val="0"/>
        <c:lblAlgn val="ctr"/>
        <c:lblOffset val="100"/>
        <c:noMultiLvlLbl val="0"/>
      </c:catAx>
    </c:plotArea>
    <c:plotVisOnly val="0"/>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a:solidFill>
                  <a:sysClr val="windowText" lastClr="000000"/>
                </a:solidFill>
              </a:rPr>
              <a:t>Q8.</a:t>
            </a:r>
            <a:r>
              <a:rPr lang="en-US" sz="1800" baseline="0">
                <a:solidFill>
                  <a:sysClr val="windowText" lastClr="000000"/>
                </a:solidFill>
              </a:rPr>
              <a:t> What do you think makes a community healthy?</a:t>
            </a:r>
            <a:endParaRPr lang="en-US" sz="1800">
              <a:solidFill>
                <a:sysClr val="windowText" lastClr="000000"/>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1"/>
        <c:ser>
          <c:idx val="0"/>
          <c:order val="0"/>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C9B9-4478-93EF-9F191AA673F1}"/>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C9B9-4478-93EF-9F191AA673F1}"/>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5-C9B9-4478-93EF-9F191AA673F1}"/>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7-C9B9-4478-93EF-9F191AA673F1}"/>
              </c:ext>
            </c:extLst>
          </c:dPt>
          <c:dPt>
            <c:idx val="4"/>
            <c:invertIfNegative val="0"/>
            <c:bubble3D val="0"/>
            <c:spPr>
              <a:solidFill>
                <a:schemeClr val="accent5"/>
              </a:solidFill>
              <a:ln>
                <a:noFill/>
              </a:ln>
              <a:effectLst/>
            </c:spPr>
            <c:extLst>
              <c:ext xmlns:c16="http://schemas.microsoft.com/office/drawing/2014/chart" uri="{C3380CC4-5D6E-409C-BE32-E72D297353CC}">
                <c16:uniqueId val="{00000009-C9B9-4478-93EF-9F191AA673F1}"/>
              </c:ext>
            </c:extLst>
          </c:dPt>
          <c:dPt>
            <c:idx val="5"/>
            <c:invertIfNegative val="0"/>
            <c:bubble3D val="0"/>
            <c:spPr>
              <a:solidFill>
                <a:schemeClr val="accent6"/>
              </a:solidFill>
              <a:ln>
                <a:noFill/>
              </a:ln>
              <a:effectLst/>
            </c:spPr>
            <c:extLst>
              <c:ext xmlns:c16="http://schemas.microsoft.com/office/drawing/2014/chart" uri="{C3380CC4-5D6E-409C-BE32-E72D297353CC}">
                <c16:uniqueId val="{0000000B-C9B9-4478-93EF-9F191AA673F1}"/>
              </c:ext>
            </c:extLst>
          </c:dPt>
          <c:dPt>
            <c:idx val="6"/>
            <c:invertIfNegative val="0"/>
            <c:bubble3D val="0"/>
            <c:spPr>
              <a:solidFill>
                <a:schemeClr val="accent1">
                  <a:lumMod val="60000"/>
                </a:schemeClr>
              </a:solidFill>
              <a:ln>
                <a:noFill/>
              </a:ln>
              <a:effectLst/>
            </c:spPr>
            <c:extLst>
              <c:ext xmlns:c16="http://schemas.microsoft.com/office/drawing/2014/chart" uri="{C3380CC4-5D6E-409C-BE32-E72D297353CC}">
                <c16:uniqueId val="{0000000D-C9B9-4478-93EF-9F191AA673F1}"/>
              </c:ext>
            </c:extLst>
          </c:dPt>
          <c:dPt>
            <c:idx val="7"/>
            <c:invertIfNegative val="0"/>
            <c:bubble3D val="0"/>
            <c:spPr>
              <a:solidFill>
                <a:schemeClr val="accent2">
                  <a:lumMod val="60000"/>
                </a:schemeClr>
              </a:solidFill>
              <a:ln>
                <a:noFill/>
              </a:ln>
              <a:effectLst/>
            </c:spPr>
            <c:extLst>
              <c:ext xmlns:c16="http://schemas.microsoft.com/office/drawing/2014/chart" uri="{C3380CC4-5D6E-409C-BE32-E72D297353CC}">
                <c16:uniqueId val="{0000000F-C9B9-4478-93EF-9F191AA673F1}"/>
              </c:ext>
            </c:extLst>
          </c:dPt>
          <c:dPt>
            <c:idx val="8"/>
            <c:invertIfNegative val="0"/>
            <c:bubble3D val="0"/>
            <c:spPr>
              <a:solidFill>
                <a:schemeClr val="accent3">
                  <a:lumMod val="60000"/>
                </a:schemeClr>
              </a:solidFill>
              <a:ln>
                <a:noFill/>
              </a:ln>
              <a:effectLst/>
            </c:spPr>
            <c:extLst>
              <c:ext xmlns:c16="http://schemas.microsoft.com/office/drawing/2014/chart" uri="{C3380CC4-5D6E-409C-BE32-E72D297353CC}">
                <c16:uniqueId val="{00000011-C9B9-4478-93EF-9F191AA673F1}"/>
              </c:ext>
            </c:extLst>
          </c:dPt>
          <c:dPt>
            <c:idx val="9"/>
            <c:invertIfNegative val="0"/>
            <c:bubble3D val="0"/>
            <c:spPr>
              <a:solidFill>
                <a:schemeClr val="accent4">
                  <a:lumMod val="60000"/>
                </a:schemeClr>
              </a:solidFill>
              <a:ln>
                <a:noFill/>
              </a:ln>
              <a:effectLst/>
            </c:spPr>
            <c:extLst>
              <c:ext xmlns:c16="http://schemas.microsoft.com/office/drawing/2014/chart" uri="{C3380CC4-5D6E-409C-BE32-E72D297353CC}">
                <c16:uniqueId val="{00000013-C9B9-4478-93EF-9F191AA673F1}"/>
              </c:ext>
            </c:extLst>
          </c:dPt>
          <c:dPt>
            <c:idx val="10"/>
            <c:invertIfNegative val="0"/>
            <c:bubble3D val="0"/>
            <c:spPr>
              <a:solidFill>
                <a:schemeClr val="accent5">
                  <a:lumMod val="60000"/>
                </a:schemeClr>
              </a:solidFill>
              <a:ln>
                <a:noFill/>
              </a:ln>
              <a:effectLst/>
            </c:spPr>
            <c:extLst>
              <c:ext xmlns:c16="http://schemas.microsoft.com/office/drawing/2014/chart" uri="{C3380CC4-5D6E-409C-BE32-E72D297353CC}">
                <c16:uniqueId val="{00000015-C9B9-4478-93EF-9F191AA673F1}"/>
              </c:ext>
            </c:extLst>
          </c:dPt>
          <c:dPt>
            <c:idx val="11"/>
            <c:invertIfNegative val="0"/>
            <c:bubble3D val="0"/>
            <c:spPr>
              <a:solidFill>
                <a:schemeClr val="accent6">
                  <a:lumMod val="60000"/>
                </a:schemeClr>
              </a:solidFill>
              <a:ln>
                <a:noFill/>
              </a:ln>
              <a:effectLst/>
            </c:spPr>
            <c:extLst>
              <c:ext xmlns:c16="http://schemas.microsoft.com/office/drawing/2014/chart" uri="{C3380CC4-5D6E-409C-BE32-E72D297353CC}">
                <c16:uniqueId val="{00000017-C9B9-4478-93EF-9F191AA673F1}"/>
              </c:ext>
            </c:extLst>
          </c:dPt>
          <c:dPt>
            <c:idx val="12"/>
            <c:invertIfNegative val="0"/>
            <c:bubble3D val="0"/>
            <c:spPr>
              <a:solidFill>
                <a:schemeClr val="accent1">
                  <a:lumMod val="80000"/>
                  <a:lumOff val="20000"/>
                </a:schemeClr>
              </a:solidFill>
              <a:ln>
                <a:noFill/>
              </a:ln>
              <a:effectLst/>
            </c:spPr>
            <c:extLst>
              <c:ext xmlns:c16="http://schemas.microsoft.com/office/drawing/2014/chart" uri="{C3380CC4-5D6E-409C-BE32-E72D297353CC}">
                <c16:uniqueId val="{00000019-C9B9-4478-93EF-9F191AA673F1}"/>
              </c:ext>
            </c:extLst>
          </c:dPt>
          <c:dPt>
            <c:idx val="13"/>
            <c:invertIfNegative val="0"/>
            <c:bubble3D val="0"/>
            <c:spPr>
              <a:solidFill>
                <a:schemeClr val="accent2">
                  <a:lumMod val="80000"/>
                  <a:lumOff val="20000"/>
                </a:schemeClr>
              </a:solidFill>
              <a:ln>
                <a:noFill/>
              </a:ln>
              <a:effectLst/>
            </c:spPr>
            <c:extLst>
              <c:ext xmlns:c16="http://schemas.microsoft.com/office/drawing/2014/chart" uri="{C3380CC4-5D6E-409C-BE32-E72D297353CC}">
                <c16:uniqueId val="{0000001B-C9B9-4478-93EF-9F191AA673F1}"/>
              </c:ext>
            </c:extLst>
          </c:dPt>
          <c:dPt>
            <c:idx val="14"/>
            <c:invertIfNegative val="0"/>
            <c:bubble3D val="0"/>
            <c:spPr>
              <a:solidFill>
                <a:schemeClr val="accent3">
                  <a:lumMod val="80000"/>
                  <a:lumOff val="20000"/>
                </a:schemeClr>
              </a:solidFill>
              <a:ln>
                <a:noFill/>
              </a:ln>
              <a:effectLst/>
            </c:spPr>
            <c:extLst>
              <c:ext xmlns:c16="http://schemas.microsoft.com/office/drawing/2014/chart" uri="{C3380CC4-5D6E-409C-BE32-E72D297353CC}">
                <c16:uniqueId val="{0000001D-C9B9-4478-93EF-9F191AA673F1}"/>
              </c:ext>
            </c:extLst>
          </c:dPt>
          <c:dPt>
            <c:idx val="15"/>
            <c:invertIfNegative val="0"/>
            <c:bubble3D val="0"/>
            <c:spPr>
              <a:solidFill>
                <a:schemeClr val="accent4">
                  <a:lumMod val="80000"/>
                  <a:lumOff val="20000"/>
                </a:schemeClr>
              </a:solidFill>
              <a:ln>
                <a:noFill/>
              </a:ln>
              <a:effectLst/>
            </c:spPr>
            <c:extLst>
              <c:ext xmlns:c16="http://schemas.microsoft.com/office/drawing/2014/chart" uri="{C3380CC4-5D6E-409C-BE32-E72D297353CC}">
                <c16:uniqueId val="{0000001F-C9B9-4478-93EF-9F191AA673F1}"/>
              </c:ext>
            </c:extLst>
          </c:dPt>
          <c:dPt>
            <c:idx val="16"/>
            <c:invertIfNegative val="0"/>
            <c:bubble3D val="0"/>
            <c:spPr>
              <a:solidFill>
                <a:schemeClr val="accent5">
                  <a:lumMod val="80000"/>
                  <a:lumOff val="20000"/>
                </a:schemeClr>
              </a:solidFill>
              <a:ln>
                <a:noFill/>
              </a:ln>
              <a:effectLst/>
            </c:spPr>
            <c:extLst>
              <c:ext xmlns:c16="http://schemas.microsoft.com/office/drawing/2014/chart" uri="{C3380CC4-5D6E-409C-BE32-E72D297353CC}">
                <c16:uniqueId val="{00000021-C9B9-4478-93EF-9F191AA673F1}"/>
              </c:ext>
            </c:extLst>
          </c:dPt>
          <c:dPt>
            <c:idx val="17"/>
            <c:invertIfNegative val="0"/>
            <c:bubble3D val="0"/>
            <c:spPr>
              <a:solidFill>
                <a:schemeClr val="accent6">
                  <a:lumMod val="80000"/>
                  <a:lumOff val="20000"/>
                </a:schemeClr>
              </a:solidFill>
              <a:ln>
                <a:noFill/>
              </a:ln>
              <a:effectLst/>
            </c:spPr>
            <c:extLst>
              <c:ext xmlns:c16="http://schemas.microsoft.com/office/drawing/2014/chart" uri="{C3380CC4-5D6E-409C-BE32-E72D297353CC}">
                <c16:uniqueId val="{00000023-C9B9-4478-93EF-9F191AA673F1}"/>
              </c:ext>
            </c:extLst>
          </c:dPt>
          <c:dPt>
            <c:idx val="18"/>
            <c:invertIfNegative val="0"/>
            <c:bubble3D val="0"/>
            <c:spPr>
              <a:solidFill>
                <a:schemeClr val="accent1">
                  <a:lumMod val="80000"/>
                </a:schemeClr>
              </a:solidFill>
              <a:ln>
                <a:noFill/>
              </a:ln>
              <a:effectLst/>
            </c:spPr>
            <c:extLst>
              <c:ext xmlns:c16="http://schemas.microsoft.com/office/drawing/2014/chart" uri="{C3380CC4-5D6E-409C-BE32-E72D297353CC}">
                <c16:uniqueId val="{00000025-C9B9-4478-93EF-9F191AA673F1}"/>
              </c:ext>
            </c:extLst>
          </c:dPt>
          <c:dPt>
            <c:idx val="19"/>
            <c:invertIfNegative val="0"/>
            <c:bubble3D val="0"/>
            <c:spPr>
              <a:solidFill>
                <a:schemeClr val="accent2">
                  <a:lumMod val="80000"/>
                </a:schemeClr>
              </a:solidFill>
              <a:ln>
                <a:noFill/>
              </a:ln>
              <a:effectLst/>
            </c:spPr>
            <c:extLst>
              <c:ext xmlns:c16="http://schemas.microsoft.com/office/drawing/2014/chart" uri="{C3380CC4-5D6E-409C-BE32-E72D297353CC}">
                <c16:uniqueId val="{00000027-C9B9-4478-93EF-9F191AA673F1}"/>
              </c:ext>
            </c:extLst>
          </c:dPt>
          <c:dPt>
            <c:idx val="20"/>
            <c:invertIfNegative val="0"/>
            <c:bubble3D val="0"/>
            <c:spPr>
              <a:solidFill>
                <a:schemeClr val="accent3">
                  <a:lumMod val="80000"/>
                </a:schemeClr>
              </a:solidFill>
              <a:ln>
                <a:noFill/>
              </a:ln>
              <a:effectLst/>
            </c:spPr>
            <c:extLst>
              <c:ext xmlns:c16="http://schemas.microsoft.com/office/drawing/2014/chart" uri="{C3380CC4-5D6E-409C-BE32-E72D297353CC}">
                <c16:uniqueId val="{00000029-C9B9-4478-93EF-9F191AA673F1}"/>
              </c:ext>
            </c:extLst>
          </c:dPt>
          <c:dPt>
            <c:idx val="21"/>
            <c:invertIfNegative val="0"/>
            <c:bubble3D val="0"/>
            <c:spPr>
              <a:solidFill>
                <a:schemeClr val="accent4">
                  <a:lumMod val="80000"/>
                </a:schemeClr>
              </a:solidFill>
              <a:ln>
                <a:noFill/>
              </a:ln>
              <a:effectLst/>
            </c:spPr>
            <c:extLst>
              <c:ext xmlns:c16="http://schemas.microsoft.com/office/drawing/2014/chart" uri="{C3380CC4-5D6E-409C-BE32-E72D297353CC}">
                <c16:uniqueId val="{0000002B-C9B9-4478-93EF-9F191AA673F1}"/>
              </c:ext>
            </c:extLst>
          </c:dPt>
          <c:dPt>
            <c:idx val="22"/>
            <c:invertIfNegative val="0"/>
            <c:bubble3D val="0"/>
            <c:spPr>
              <a:solidFill>
                <a:schemeClr val="accent5">
                  <a:lumMod val="80000"/>
                </a:schemeClr>
              </a:solidFill>
              <a:ln>
                <a:noFill/>
              </a:ln>
              <a:effectLst/>
            </c:spPr>
            <c:extLst>
              <c:ext xmlns:c16="http://schemas.microsoft.com/office/drawing/2014/chart" uri="{C3380CC4-5D6E-409C-BE32-E72D297353CC}">
                <c16:uniqueId val="{0000002D-C9B9-4478-93EF-9F191AA673F1}"/>
              </c:ext>
            </c:extLst>
          </c:dPt>
          <c:dPt>
            <c:idx val="23"/>
            <c:invertIfNegative val="0"/>
            <c:bubble3D val="0"/>
            <c:spPr>
              <a:solidFill>
                <a:schemeClr val="accent6">
                  <a:lumMod val="80000"/>
                </a:schemeClr>
              </a:solidFill>
              <a:ln>
                <a:noFill/>
              </a:ln>
              <a:effectLst/>
            </c:spPr>
            <c:extLst>
              <c:ext xmlns:c16="http://schemas.microsoft.com/office/drawing/2014/chart" uri="{C3380CC4-5D6E-409C-BE32-E72D297353CC}">
                <c16:uniqueId val="{0000002F-C9B9-4478-93EF-9F191AA673F1}"/>
              </c:ext>
            </c:extLst>
          </c:dPt>
          <c:dPt>
            <c:idx val="24"/>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31-C9B9-4478-93EF-9F191AA673F1}"/>
              </c:ext>
            </c:extLst>
          </c:dPt>
          <c:cat>
            <c:strRef>
              <c:f>Sheet1!$A$1:$A$25</c:f>
              <c:strCache>
                <c:ptCount val="25"/>
                <c:pt idx="0">
                  <c:v>Education</c:v>
                </c:pt>
                <c:pt idx="1">
                  <c:v>Access to healthcare</c:v>
                </c:pt>
                <c:pt idx="2">
                  <c:v>Access to resources</c:v>
                </c:pt>
                <c:pt idx="3">
                  <c:v>Affordable cost of living</c:v>
                </c:pt>
                <c:pt idx="4">
                  <c:v>Nutrition</c:v>
                </c:pt>
                <c:pt idx="5">
                  <c:v>Stable housing and employment</c:v>
                </c:pt>
                <c:pt idx="6">
                  <c:v>Access to mental healthcare</c:v>
                </c:pt>
                <c:pt idx="7">
                  <c:v>Fitness</c:v>
                </c:pt>
                <c:pt idx="8">
                  <c:v>Affordability of care</c:v>
                </c:pt>
                <c:pt idx="9">
                  <c:v>Community engagement</c:v>
                </c:pt>
                <c:pt idx="10">
                  <c:v>Stakeholder collaboration</c:v>
                </c:pt>
                <c:pt idx="11">
                  <c:v>Health promotion and prevention</c:v>
                </c:pt>
                <c:pt idx="12">
                  <c:v>Safe environment</c:v>
                </c:pt>
                <c:pt idx="13">
                  <c:v>Community support</c:v>
                </c:pt>
                <c:pt idx="14">
                  <c:v>Green spaces</c:v>
                </c:pt>
                <c:pt idx="15">
                  <c:v>Inclusivity</c:v>
                </c:pt>
                <c:pt idx="16">
                  <c:v>Knowledge of resources</c:v>
                </c:pt>
                <c:pt idx="17">
                  <c:v>Self-advocacy</c:v>
                </c:pt>
                <c:pt idx="18">
                  <c:v>Clean environment</c:v>
                </c:pt>
                <c:pt idx="19">
                  <c:v>Coordinated services</c:v>
                </c:pt>
                <c:pt idx="20">
                  <c:v>Cultural competence</c:v>
                </c:pt>
                <c:pt idx="21">
                  <c:v>Digital access to health information</c:v>
                </c:pt>
                <c:pt idx="22">
                  <c:v>Prenatal care</c:v>
                </c:pt>
                <c:pt idx="23">
                  <c:v>Suport for all immigrants</c:v>
                </c:pt>
                <c:pt idx="24">
                  <c:v>Transportation</c:v>
                </c:pt>
              </c:strCache>
            </c:strRef>
          </c:cat>
          <c:val>
            <c:numRef>
              <c:f>Sheet1!$B$1:$B$25</c:f>
              <c:numCache>
                <c:formatCode>General</c:formatCode>
                <c:ptCount val="25"/>
                <c:pt idx="0">
                  <c:v>9</c:v>
                </c:pt>
                <c:pt idx="1">
                  <c:v>8</c:v>
                </c:pt>
                <c:pt idx="2">
                  <c:v>8</c:v>
                </c:pt>
                <c:pt idx="3">
                  <c:v>6</c:v>
                </c:pt>
                <c:pt idx="4">
                  <c:v>6</c:v>
                </c:pt>
                <c:pt idx="5">
                  <c:v>6</c:v>
                </c:pt>
                <c:pt idx="6">
                  <c:v>5</c:v>
                </c:pt>
                <c:pt idx="7">
                  <c:v>5</c:v>
                </c:pt>
                <c:pt idx="8">
                  <c:v>4</c:v>
                </c:pt>
                <c:pt idx="9">
                  <c:v>4</c:v>
                </c:pt>
                <c:pt idx="10">
                  <c:v>4</c:v>
                </c:pt>
                <c:pt idx="11">
                  <c:v>3</c:v>
                </c:pt>
                <c:pt idx="12">
                  <c:v>3</c:v>
                </c:pt>
                <c:pt idx="13">
                  <c:v>2</c:v>
                </c:pt>
                <c:pt idx="14">
                  <c:v>2</c:v>
                </c:pt>
                <c:pt idx="15">
                  <c:v>2</c:v>
                </c:pt>
                <c:pt idx="16">
                  <c:v>2</c:v>
                </c:pt>
                <c:pt idx="17">
                  <c:v>2</c:v>
                </c:pt>
                <c:pt idx="18">
                  <c:v>1</c:v>
                </c:pt>
                <c:pt idx="19">
                  <c:v>1</c:v>
                </c:pt>
                <c:pt idx="20">
                  <c:v>1</c:v>
                </c:pt>
                <c:pt idx="21">
                  <c:v>1</c:v>
                </c:pt>
                <c:pt idx="22">
                  <c:v>1</c:v>
                </c:pt>
                <c:pt idx="23">
                  <c:v>1</c:v>
                </c:pt>
                <c:pt idx="24">
                  <c:v>1</c:v>
                </c:pt>
              </c:numCache>
            </c:numRef>
          </c:val>
          <c:extLst>
            <c:ext xmlns:c16="http://schemas.microsoft.com/office/drawing/2014/chart" uri="{C3380CC4-5D6E-409C-BE32-E72D297353CC}">
              <c16:uniqueId val="{00000032-C9B9-4478-93EF-9F191AA673F1}"/>
            </c:ext>
          </c:extLst>
        </c:ser>
        <c:dLbls>
          <c:showLegendKey val="0"/>
          <c:showVal val="0"/>
          <c:showCatName val="0"/>
          <c:showSerName val="0"/>
          <c:showPercent val="0"/>
          <c:showBubbleSize val="0"/>
        </c:dLbls>
        <c:gapWidth val="219"/>
        <c:overlap val="-27"/>
        <c:axId val="268507840"/>
        <c:axId val="268510720"/>
      </c:barChart>
      <c:catAx>
        <c:axId val="26850784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Themes identified</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68510720"/>
        <c:crosses val="autoZero"/>
        <c:auto val="1"/>
        <c:lblAlgn val="ctr"/>
        <c:lblOffset val="100"/>
        <c:noMultiLvlLbl val="0"/>
      </c:catAx>
      <c:valAx>
        <c:axId val="268510720"/>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Frequency of mention</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solidFill>
              <a:schemeClr val="bg2"/>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685078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Q10. County where you live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8C1-4452-9FF1-5E536F375A7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8C1-4452-9FF1-5E536F375A7B}"/>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Sheet1!$A$196:$A$197</c:f>
              <c:strCache>
                <c:ptCount val="2"/>
                <c:pt idx="0">
                  <c:v>Nassau</c:v>
                </c:pt>
                <c:pt idx="1">
                  <c:v>Suffolk</c:v>
                </c:pt>
              </c:strCache>
            </c:strRef>
          </c:cat>
          <c:val>
            <c:numRef>
              <c:f>Sheet1!$B$196:$B$197</c:f>
              <c:numCache>
                <c:formatCode>General</c:formatCode>
                <c:ptCount val="2"/>
                <c:pt idx="0">
                  <c:v>18</c:v>
                </c:pt>
                <c:pt idx="1">
                  <c:v>9</c:v>
                </c:pt>
              </c:numCache>
            </c:numRef>
          </c:val>
          <c:extLst>
            <c:ext xmlns:c16="http://schemas.microsoft.com/office/drawing/2014/chart" uri="{C3380CC4-5D6E-409C-BE32-E72D297353CC}">
              <c16:uniqueId val="{00000004-68C1-4452-9FF1-5E536F375A7B}"/>
            </c:ext>
          </c:extLst>
        </c:ser>
        <c:dLbls>
          <c:dLblPos val="ctr"/>
          <c:showLegendKey val="0"/>
          <c:showVal val="1"/>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2FAC37-867E-4B0E-A9AE-DD351E4F4312}" type="datetimeFigureOut">
              <a:rPr lang="en-US" smtClean="0"/>
              <a:t>4/24/2025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AB6271-198A-475E-B1F4-5E0A69DBC608}" type="slidenum">
              <a:rPr lang="en-US" smtClean="0"/>
              <a:t>‹#›</a:t>
            </a:fld>
            <a:endParaRPr lang="en-US" dirty="0"/>
          </a:p>
        </p:txBody>
      </p:sp>
    </p:spTree>
    <p:extLst>
      <p:ext uri="{BB962C8B-B14F-4D97-AF65-F5344CB8AC3E}">
        <p14:creationId xmlns:p14="http://schemas.microsoft.com/office/powerpoint/2010/main" val="28652614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AB6271-198A-475E-B1F4-5E0A69DBC608}" type="slidenum">
              <a:rPr lang="en-US" smtClean="0"/>
              <a:t>1</a:t>
            </a:fld>
            <a:endParaRPr lang="en-US" dirty="0"/>
          </a:p>
        </p:txBody>
      </p:sp>
    </p:spTree>
    <p:extLst>
      <p:ext uri="{BB962C8B-B14F-4D97-AF65-F5344CB8AC3E}">
        <p14:creationId xmlns:p14="http://schemas.microsoft.com/office/powerpoint/2010/main" val="41234827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7FC759-F536-9290-F69F-4E80D5DB59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9CE5F6-3A69-6087-486B-BCB64CD3BA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A7E9A9-C219-09B5-EB1D-6048D6B95EF4}"/>
              </a:ext>
            </a:extLst>
          </p:cNvPr>
          <p:cNvSpPr>
            <a:spLocks noGrp="1"/>
          </p:cNvSpPr>
          <p:nvPr>
            <p:ph type="body" idx="1"/>
          </p:nvPr>
        </p:nvSpPr>
        <p:spPr/>
        <p:txBody>
          <a:bodyPr/>
          <a:lstStyle/>
          <a:p>
            <a:r>
              <a:rPr lang="en-US" dirty="0"/>
              <a:t>Most respondents said the populations they serve do experience barriers to healthcare</a:t>
            </a:r>
          </a:p>
          <a:p>
            <a:endParaRPr lang="en-US" dirty="0"/>
          </a:p>
        </p:txBody>
      </p:sp>
      <p:sp>
        <p:nvSpPr>
          <p:cNvPr id="4" name="Slide Number Placeholder 3">
            <a:extLst>
              <a:ext uri="{FF2B5EF4-FFF2-40B4-BE49-F238E27FC236}">
                <a16:creationId xmlns:a16="http://schemas.microsoft.com/office/drawing/2014/main" id="{8B9BD083-6A21-A58C-F5D9-549C53126BFA}"/>
              </a:ext>
            </a:extLst>
          </p:cNvPr>
          <p:cNvSpPr>
            <a:spLocks noGrp="1"/>
          </p:cNvSpPr>
          <p:nvPr>
            <p:ph type="sldNum" sz="quarter" idx="10"/>
          </p:nvPr>
        </p:nvSpPr>
        <p:spPr/>
        <p:txBody>
          <a:bodyPr/>
          <a:lstStyle/>
          <a:p>
            <a:fld id="{E3AB6271-198A-475E-B1F4-5E0A69DBC608}" type="slidenum">
              <a:rPr lang="en-US" smtClean="0"/>
              <a:t>10</a:t>
            </a:fld>
            <a:endParaRPr lang="en-US" dirty="0"/>
          </a:p>
        </p:txBody>
      </p:sp>
    </p:spTree>
    <p:extLst>
      <p:ext uri="{BB962C8B-B14F-4D97-AF65-F5344CB8AC3E}">
        <p14:creationId xmlns:p14="http://schemas.microsoft.com/office/powerpoint/2010/main" val="14611526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446E0B-31F8-2323-AFDE-9A756F1F00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7BC10E-055C-BBAA-7EF5-E44795F6D5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5BCCFF-4A40-ADEB-7C95-C2E11450DEFD}"/>
              </a:ext>
            </a:extLst>
          </p:cNvPr>
          <p:cNvSpPr>
            <a:spLocks noGrp="1"/>
          </p:cNvSpPr>
          <p:nvPr>
            <p:ph type="body" idx="1"/>
          </p:nvPr>
        </p:nvSpPr>
        <p:spPr/>
        <p:txBody>
          <a:bodyPr/>
          <a:lstStyle/>
          <a:p>
            <a:r>
              <a:rPr lang="en-US" dirty="0"/>
              <a:t>They feel those barriers are primarily misinformation/lack of health literacy and fear/hesitancy</a:t>
            </a:r>
          </a:p>
          <a:p>
            <a:r>
              <a:rPr lang="en-US" dirty="0"/>
              <a:t>Language barriers and not knowing how to find providers are up there too </a:t>
            </a:r>
          </a:p>
          <a:p>
            <a:r>
              <a:rPr lang="en-US" dirty="0"/>
              <a:t>Followed by no insurance/unable to pay for care and lack of availability of providers/appts</a:t>
            </a:r>
          </a:p>
          <a:p>
            <a:endParaRPr lang="en-US" dirty="0"/>
          </a:p>
        </p:txBody>
      </p:sp>
      <p:sp>
        <p:nvSpPr>
          <p:cNvPr id="4" name="Slide Number Placeholder 3">
            <a:extLst>
              <a:ext uri="{FF2B5EF4-FFF2-40B4-BE49-F238E27FC236}">
                <a16:creationId xmlns:a16="http://schemas.microsoft.com/office/drawing/2014/main" id="{A1B5B3F5-AB6C-5B03-52AE-B463DF3049A1}"/>
              </a:ext>
            </a:extLst>
          </p:cNvPr>
          <p:cNvSpPr>
            <a:spLocks noGrp="1"/>
          </p:cNvSpPr>
          <p:nvPr>
            <p:ph type="sldNum" sz="quarter" idx="10"/>
          </p:nvPr>
        </p:nvSpPr>
        <p:spPr/>
        <p:txBody>
          <a:bodyPr/>
          <a:lstStyle/>
          <a:p>
            <a:fld id="{E3AB6271-198A-475E-B1F4-5E0A69DBC608}" type="slidenum">
              <a:rPr lang="en-US" smtClean="0"/>
              <a:t>11</a:t>
            </a:fld>
            <a:endParaRPr lang="en-US" dirty="0"/>
          </a:p>
        </p:txBody>
      </p:sp>
    </p:spTree>
    <p:extLst>
      <p:ext uri="{BB962C8B-B14F-4D97-AF65-F5344CB8AC3E}">
        <p14:creationId xmlns:p14="http://schemas.microsoft.com/office/powerpoint/2010/main" val="10815100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647DC8-30E1-EE31-8F54-3F65485D1B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031576-2B52-70F7-BC2A-F45035D755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8C7C76-8955-4429-56D6-5E70F3DC3257}"/>
              </a:ext>
            </a:extLst>
          </p:cNvPr>
          <p:cNvSpPr>
            <a:spLocks noGrp="1"/>
          </p:cNvSpPr>
          <p:nvPr>
            <p:ph type="body" idx="1"/>
          </p:nvPr>
        </p:nvSpPr>
        <p:spPr/>
        <p:txBody>
          <a:bodyPr/>
          <a:lstStyle/>
          <a:p>
            <a:r>
              <a:rPr lang="en-US" dirty="0"/>
              <a:t>Respondents feel the top 3 health screenings/services needed for their populations are anxiety/stress management, blood pressure, and nutrition</a:t>
            </a:r>
          </a:p>
          <a:p>
            <a:endParaRPr lang="en-US" dirty="0"/>
          </a:p>
        </p:txBody>
      </p:sp>
      <p:sp>
        <p:nvSpPr>
          <p:cNvPr id="4" name="Slide Number Placeholder 3">
            <a:extLst>
              <a:ext uri="{FF2B5EF4-FFF2-40B4-BE49-F238E27FC236}">
                <a16:creationId xmlns:a16="http://schemas.microsoft.com/office/drawing/2014/main" id="{137DB7DE-1416-8935-C191-4455D8C853A2}"/>
              </a:ext>
            </a:extLst>
          </p:cNvPr>
          <p:cNvSpPr>
            <a:spLocks noGrp="1"/>
          </p:cNvSpPr>
          <p:nvPr>
            <p:ph type="sldNum" sz="quarter" idx="10"/>
          </p:nvPr>
        </p:nvSpPr>
        <p:spPr/>
        <p:txBody>
          <a:bodyPr/>
          <a:lstStyle/>
          <a:p>
            <a:fld id="{E3AB6271-198A-475E-B1F4-5E0A69DBC608}" type="slidenum">
              <a:rPr lang="en-US" smtClean="0"/>
              <a:t>12</a:t>
            </a:fld>
            <a:endParaRPr lang="en-US" dirty="0"/>
          </a:p>
        </p:txBody>
      </p:sp>
    </p:spTree>
    <p:extLst>
      <p:ext uri="{BB962C8B-B14F-4D97-AF65-F5344CB8AC3E}">
        <p14:creationId xmlns:p14="http://schemas.microsoft.com/office/powerpoint/2010/main" val="13524580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A58083-18BE-09D2-2C8F-CC3C27B396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DB57B6-CF13-9448-D341-87BFF235DD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3A9C84-043A-BB0D-B333-E03E3EC5E5E6}"/>
              </a:ext>
            </a:extLst>
          </p:cNvPr>
          <p:cNvSpPr>
            <a:spLocks noGrp="1"/>
          </p:cNvSpPr>
          <p:nvPr>
            <p:ph type="body" idx="1"/>
          </p:nvPr>
        </p:nvSpPr>
        <p:spPr/>
        <p:txBody>
          <a:bodyPr/>
          <a:lstStyle/>
          <a:p>
            <a:r>
              <a:rPr lang="en-US" dirty="0"/>
              <a:t>Respondents said most of their clientele get their health information from health professionals, family/friends, and the internet</a:t>
            </a:r>
          </a:p>
          <a:p>
            <a:endParaRPr lang="en-US" dirty="0"/>
          </a:p>
        </p:txBody>
      </p:sp>
      <p:sp>
        <p:nvSpPr>
          <p:cNvPr id="4" name="Slide Number Placeholder 3">
            <a:extLst>
              <a:ext uri="{FF2B5EF4-FFF2-40B4-BE49-F238E27FC236}">
                <a16:creationId xmlns:a16="http://schemas.microsoft.com/office/drawing/2014/main" id="{04F3EB59-1D21-FF30-8EB2-469B2AF2D19E}"/>
              </a:ext>
            </a:extLst>
          </p:cNvPr>
          <p:cNvSpPr>
            <a:spLocks noGrp="1"/>
          </p:cNvSpPr>
          <p:nvPr>
            <p:ph type="sldNum" sz="quarter" idx="10"/>
          </p:nvPr>
        </p:nvSpPr>
        <p:spPr/>
        <p:txBody>
          <a:bodyPr/>
          <a:lstStyle/>
          <a:p>
            <a:fld id="{E3AB6271-198A-475E-B1F4-5E0A69DBC608}" type="slidenum">
              <a:rPr lang="en-US" smtClean="0"/>
              <a:t>13</a:t>
            </a:fld>
            <a:endParaRPr lang="en-US" dirty="0"/>
          </a:p>
        </p:txBody>
      </p:sp>
    </p:spTree>
    <p:extLst>
      <p:ext uri="{BB962C8B-B14F-4D97-AF65-F5344CB8AC3E}">
        <p14:creationId xmlns:p14="http://schemas.microsoft.com/office/powerpoint/2010/main" val="35655423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80DAE2-4615-C75E-F9A8-06C44AF07C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423A23-87C6-A12A-65C6-02A4B2BF1E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1A6424-EC8C-42C8-C99E-F10D8F8EB92A}"/>
              </a:ext>
            </a:extLst>
          </p:cNvPr>
          <p:cNvSpPr>
            <a:spLocks noGrp="1"/>
          </p:cNvSpPr>
          <p:nvPr>
            <p:ph type="body" idx="1"/>
          </p:nvPr>
        </p:nvSpPr>
        <p:spPr/>
        <p:txBody>
          <a:bodyPr/>
          <a:lstStyle/>
          <a:p>
            <a:r>
              <a:rPr lang="en-US" dirty="0"/>
              <a:t>Question 8 was open-ended, so this chart represents key themes identified by qualitative analysis</a:t>
            </a:r>
          </a:p>
          <a:p>
            <a:r>
              <a:rPr lang="en-US" dirty="0"/>
              <a:t>The top three themes were education, access to healthcare, and access to resources</a:t>
            </a:r>
          </a:p>
          <a:p>
            <a:endParaRPr lang="en-US" dirty="0"/>
          </a:p>
        </p:txBody>
      </p:sp>
      <p:sp>
        <p:nvSpPr>
          <p:cNvPr id="4" name="Slide Number Placeholder 3">
            <a:extLst>
              <a:ext uri="{FF2B5EF4-FFF2-40B4-BE49-F238E27FC236}">
                <a16:creationId xmlns:a16="http://schemas.microsoft.com/office/drawing/2014/main" id="{3A843831-865D-3F41-5FA3-418D67614739}"/>
              </a:ext>
            </a:extLst>
          </p:cNvPr>
          <p:cNvSpPr>
            <a:spLocks noGrp="1"/>
          </p:cNvSpPr>
          <p:nvPr>
            <p:ph type="sldNum" sz="quarter" idx="10"/>
          </p:nvPr>
        </p:nvSpPr>
        <p:spPr/>
        <p:txBody>
          <a:bodyPr/>
          <a:lstStyle/>
          <a:p>
            <a:fld id="{E3AB6271-198A-475E-B1F4-5E0A69DBC608}" type="slidenum">
              <a:rPr lang="en-US" smtClean="0"/>
              <a:t>14</a:t>
            </a:fld>
            <a:endParaRPr lang="en-US" dirty="0"/>
          </a:p>
        </p:txBody>
      </p:sp>
    </p:spTree>
    <p:extLst>
      <p:ext uri="{BB962C8B-B14F-4D97-AF65-F5344CB8AC3E}">
        <p14:creationId xmlns:p14="http://schemas.microsoft.com/office/powerpoint/2010/main" val="15101563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0DFB0F-625E-B804-29EA-1EAC800971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39C34D-BD83-1A05-FA6E-636CFAD845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B6D7B8-F6C2-B80F-07C5-5AAB22B7BE84}"/>
              </a:ext>
            </a:extLst>
          </p:cNvPr>
          <p:cNvSpPr>
            <a:spLocks noGrp="1"/>
          </p:cNvSpPr>
          <p:nvPr>
            <p:ph type="body" idx="1"/>
          </p:nvPr>
        </p:nvSpPr>
        <p:spPr/>
        <p:txBody>
          <a:bodyPr/>
          <a:lstStyle/>
          <a:p>
            <a:r>
              <a:rPr lang="en-US" dirty="0"/>
              <a:t>We received feedback via interview from 28 individuals representing 23 different organizations</a:t>
            </a:r>
          </a:p>
          <a:p>
            <a:r>
              <a:rPr lang="en-US" dirty="0"/>
              <a:t>Interviews were recorded, transcribed, and qualitatively analyzed using </a:t>
            </a:r>
            <a:r>
              <a:rPr lang="en-US" dirty="0" err="1"/>
              <a:t>Atlas.TI</a:t>
            </a:r>
            <a:endParaRPr lang="en-US" dirty="0"/>
          </a:p>
          <a:p>
            <a:r>
              <a:rPr lang="en-US" dirty="0"/>
              <a:t>Instead of grounded theory, we employed deductive thematic analysis by using a pre-determined set of codes that directly correlate to the 24 priorities outlined by the NYS Prevention Agenda</a:t>
            </a:r>
          </a:p>
          <a:p>
            <a:r>
              <a:rPr lang="en-US" dirty="0"/>
              <a:t>Coders chose to employ this method instead of grounded theory given the analysis’ purpose to help hospitals and health departments choose regional priorities from the Prevention Agenda as a group by consensus</a:t>
            </a:r>
          </a:p>
          <a:p>
            <a:r>
              <a:rPr lang="en-US" dirty="0"/>
              <a:t>Obviously, the PA priorities can be quite specific, so in our full report, we include descriptions of what each code entails and how we interpreted each priority in our coding</a:t>
            </a:r>
          </a:p>
        </p:txBody>
      </p:sp>
      <p:sp>
        <p:nvSpPr>
          <p:cNvPr id="4" name="Slide Number Placeholder 3">
            <a:extLst>
              <a:ext uri="{FF2B5EF4-FFF2-40B4-BE49-F238E27FC236}">
                <a16:creationId xmlns:a16="http://schemas.microsoft.com/office/drawing/2014/main" id="{2D4F8D6F-2E0D-EC82-05AB-B05AB505CD8B}"/>
              </a:ext>
            </a:extLst>
          </p:cNvPr>
          <p:cNvSpPr>
            <a:spLocks noGrp="1"/>
          </p:cNvSpPr>
          <p:nvPr>
            <p:ph type="sldNum" sz="quarter" idx="10"/>
          </p:nvPr>
        </p:nvSpPr>
        <p:spPr/>
        <p:txBody>
          <a:bodyPr/>
          <a:lstStyle/>
          <a:p>
            <a:fld id="{E3AB6271-198A-475E-B1F4-5E0A69DBC608}" type="slidenum">
              <a:rPr lang="en-US" smtClean="0"/>
              <a:t>15</a:t>
            </a:fld>
            <a:endParaRPr lang="en-US" dirty="0"/>
          </a:p>
        </p:txBody>
      </p:sp>
    </p:spTree>
    <p:extLst>
      <p:ext uri="{BB962C8B-B14F-4D97-AF65-F5344CB8AC3E}">
        <p14:creationId xmlns:p14="http://schemas.microsoft.com/office/powerpoint/2010/main" val="8353509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2710CD-A1A0-0E3D-C427-8A17DA7A52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21D600-513A-A196-B743-5FFDFA4BEB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888311-5AC5-B1A0-8A28-BB9F69F2C0F0}"/>
              </a:ext>
            </a:extLst>
          </p:cNvPr>
          <p:cNvSpPr>
            <a:spLocks noGrp="1"/>
          </p:cNvSpPr>
          <p:nvPr>
            <p:ph type="body" idx="1"/>
          </p:nvPr>
        </p:nvSpPr>
        <p:spPr/>
        <p:txBody>
          <a:bodyPr/>
          <a:lstStyle/>
          <a:p>
            <a:r>
              <a:rPr lang="en-US" dirty="0"/>
              <a:t>When asked about the biggest health or social problems for the folks they serve, the top 3 themes were</a:t>
            </a:r>
          </a:p>
          <a:p>
            <a:r>
              <a:rPr lang="en-US" dirty="0"/>
              <a:t>Access to Community Services and Support, Housing Stability and Affordability, and Poverty</a:t>
            </a:r>
          </a:p>
          <a:p>
            <a:endParaRPr lang="en-US" dirty="0"/>
          </a:p>
          <a:p>
            <a:r>
              <a:rPr lang="en-US" dirty="0"/>
              <a:t>Access to Community Services and Support includes problems related to: o Access to healthcare as well as community services o Workforce shortages o Workforce’s lack of cultural competency and humility o Appointment unavailability and long wait times o Transportation infrastructure o Language barriers o Cultural beliefs o Gaps in services o Public difficulty navigating health and community services o Public difficulty navigating their own health insurance coverage o Lack of awareness of services o Lack of mental health services to meet the community’s needs o Uninsurance and/or underinsurance</a:t>
            </a:r>
          </a:p>
          <a:p>
            <a:endParaRPr lang="en-US" dirty="0"/>
          </a:p>
          <a:p>
            <a:r>
              <a:rPr lang="en-US" dirty="0"/>
              <a:t>Housing Stability and Affordability includes problems related to: o The need to prioritize rent over accessing healthcare o Unaffordable cost of housing o Being unhoused or transient</a:t>
            </a:r>
          </a:p>
          <a:p>
            <a:endParaRPr lang="en-US" dirty="0"/>
          </a:p>
          <a:p>
            <a:r>
              <a:rPr lang="en-US" dirty="0"/>
              <a:t>Poverty includes problems related to: o Every instance where the issue of income or cost was a social problem for the populations served o Unaffordability of health insurance and/or copays o Unaffordability of healthcare o Unaffordability of medication o Unaffordable cost of living o Individuals who work or have multiple jobs but remain in poverty o Prioritization of basic needs over healthcare services due to financial constraints</a:t>
            </a:r>
          </a:p>
          <a:p>
            <a:endParaRPr lang="en-US" dirty="0"/>
          </a:p>
          <a:p>
            <a:endParaRPr lang="en-US" dirty="0"/>
          </a:p>
        </p:txBody>
      </p:sp>
      <p:sp>
        <p:nvSpPr>
          <p:cNvPr id="4" name="Slide Number Placeholder 3">
            <a:extLst>
              <a:ext uri="{FF2B5EF4-FFF2-40B4-BE49-F238E27FC236}">
                <a16:creationId xmlns:a16="http://schemas.microsoft.com/office/drawing/2014/main" id="{AFB579D3-F2A6-00CD-4E97-6F457339D021}"/>
              </a:ext>
            </a:extLst>
          </p:cNvPr>
          <p:cNvSpPr>
            <a:spLocks noGrp="1"/>
          </p:cNvSpPr>
          <p:nvPr>
            <p:ph type="sldNum" sz="quarter" idx="10"/>
          </p:nvPr>
        </p:nvSpPr>
        <p:spPr/>
        <p:txBody>
          <a:bodyPr/>
          <a:lstStyle/>
          <a:p>
            <a:fld id="{E3AB6271-198A-475E-B1F4-5E0A69DBC608}" type="slidenum">
              <a:rPr lang="en-US" smtClean="0"/>
              <a:t>16</a:t>
            </a:fld>
            <a:endParaRPr lang="en-US" dirty="0"/>
          </a:p>
        </p:txBody>
      </p:sp>
    </p:spTree>
    <p:extLst>
      <p:ext uri="{BB962C8B-B14F-4D97-AF65-F5344CB8AC3E}">
        <p14:creationId xmlns:p14="http://schemas.microsoft.com/office/powerpoint/2010/main" val="2342032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BBB127-A65C-2889-B4B0-25A182666B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580D99-2C9C-A660-61D2-3DCC53A66F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8A71CA-5715-898F-FF8F-D24B2EB265FB}"/>
              </a:ext>
            </a:extLst>
          </p:cNvPr>
          <p:cNvSpPr>
            <a:spLocks noGrp="1"/>
          </p:cNvSpPr>
          <p:nvPr>
            <p:ph type="body" idx="1"/>
          </p:nvPr>
        </p:nvSpPr>
        <p:spPr/>
        <p:txBody>
          <a:bodyPr/>
          <a:lstStyle/>
          <a:p>
            <a:r>
              <a:rPr lang="en-US" dirty="0"/>
              <a:t>When asked about biggest barriers to care, the top 3 themes among interviewee responses were Access to Community Services and Support, Anxiety and Stress, and Poverty</a:t>
            </a:r>
          </a:p>
          <a:p>
            <a:endParaRPr lang="en-US" dirty="0"/>
          </a:p>
          <a:p>
            <a:r>
              <a:rPr lang="en-US" dirty="0"/>
              <a:t>Access to Community Services and Support includes barriers related to: o Access to healthcare services as well as community services o Access to preventive health screenings o Appointment/provider unavailability o Awareness of services o Continuum of care o Insurance status, underinsurance, uninsurance o Knowledge and navigation of health insurance o Knowledge and navigation of the health system o Lack of health literacy o Lack of trauma-informed workforce o Language barriers o Limitations of insurance coverage o Long wait times o Stigmatization of mental illness and substance use as a barrier to services o Transportation barriers o Workforce lack of cultural competence and humility o Workforce shortages</a:t>
            </a:r>
          </a:p>
          <a:p>
            <a:endParaRPr lang="en-US" dirty="0"/>
          </a:p>
          <a:p>
            <a:r>
              <a:rPr lang="en-US" dirty="0"/>
              <a:t>Anxiety and Stress includes barriers related to: o Anxiety/fear surrounding seeking healthcare for underserved populations including undocumented, LGBTQIA+ communities o Anxiety about one’s own lack of health literacy o Anxiety and stress related to cost of living o Anxiety surrounding an individual’s health status, or the health status of their loved ones o Distrust of providers and the healthcare system</a:t>
            </a:r>
          </a:p>
          <a:p>
            <a:endParaRPr lang="en-US" dirty="0"/>
          </a:p>
          <a:p>
            <a:r>
              <a:rPr lang="en-US" dirty="0"/>
              <a:t>Poverty includes barriers related to: o Unaffordability of health insurance and/or copays o Unaffordability of healthcare o Unaffordability of medication o High cost of living o Low wages and low-income o Medicaid eligibility income limits o Working or having multiple jobs but remaining in poverty</a:t>
            </a:r>
          </a:p>
          <a:p>
            <a:endParaRPr lang="en-US" dirty="0"/>
          </a:p>
        </p:txBody>
      </p:sp>
      <p:sp>
        <p:nvSpPr>
          <p:cNvPr id="4" name="Slide Number Placeholder 3">
            <a:extLst>
              <a:ext uri="{FF2B5EF4-FFF2-40B4-BE49-F238E27FC236}">
                <a16:creationId xmlns:a16="http://schemas.microsoft.com/office/drawing/2014/main" id="{F33254CF-E9A8-C121-32CB-2C5841F535C0}"/>
              </a:ext>
            </a:extLst>
          </p:cNvPr>
          <p:cNvSpPr>
            <a:spLocks noGrp="1"/>
          </p:cNvSpPr>
          <p:nvPr>
            <p:ph type="sldNum" sz="quarter" idx="10"/>
          </p:nvPr>
        </p:nvSpPr>
        <p:spPr/>
        <p:txBody>
          <a:bodyPr/>
          <a:lstStyle/>
          <a:p>
            <a:fld id="{E3AB6271-198A-475E-B1F4-5E0A69DBC608}" type="slidenum">
              <a:rPr lang="en-US" smtClean="0"/>
              <a:t>17</a:t>
            </a:fld>
            <a:endParaRPr lang="en-US" dirty="0"/>
          </a:p>
        </p:txBody>
      </p:sp>
    </p:spTree>
    <p:extLst>
      <p:ext uri="{BB962C8B-B14F-4D97-AF65-F5344CB8AC3E}">
        <p14:creationId xmlns:p14="http://schemas.microsoft.com/office/powerpoint/2010/main" val="40230496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160527-9338-ED05-DA9E-EF9BEFDE2D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21CCA5-C77A-6F3B-FC72-DE3F7821B8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E672DD-312C-DC10-67C3-3BF42D4DECC8}"/>
              </a:ext>
            </a:extLst>
          </p:cNvPr>
          <p:cNvSpPr>
            <a:spLocks noGrp="1"/>
          </p:cNvSpPr>
          <p:nvPr>
            <p:ph type="body" idx="1"/>
          </p:nvPr>
        </p:nvSpPr>
        <p:spPr/>
        <p:txBody>
          <a:bodyPr/>
          <a:lstStyle/>
          <a:p>
            <a:r>
              <a:rPr lang="en-US" dirty="0"/>
              <a:t>Top themes among interviewee responses about the most helpful interventions were Access to Community Services and Support, Housing Stability and Affordability, and Preventive Services for CD Prevention and Control</a:t>
            </a:r>
          </a:p>
          <a:p>
            <a:endParaRPr lang="en-US" dirty="0"/>
          </a:p>
          <a:p>
            <a:r>
              <a:rPr lang="en-US" dirty="0"/>
              <a:t>Access to Community Services and Support includes interventions related to: o Improving access to healthcare services as well as community services o Providing onsite daycare options to increase access to healthcare o Increased awareness about emergency Medicaid o Reducing language barriers to care o English classes for non-native speakers o Increased multilingual providers o Flexible provider hours outside of traditional business hours o Improved public health and healthcare policy o Improved coordination of care among providers o Improved technological healthcare infrastructure o Increased appointment availability o Increased awareness of healthcare facilities and services o Increased inclusivity for all patient populations o Increased integration between health and social services o Increased points of healthcare access; delivering healthcare to underserved populations where they are o Increased access to health insurance o Increased telehealth services o Increased trained community health workforce to align with the provision of SDOH interventions o Increased visibility of multilingual services o Increasing health equity o Streamlining the patient experience o Public education about digital literacy o Public education about health literacy o Public education about navigation of the healthcare system o Public education about traffic, pedestrian, and bike safety o Securing additional funding for services and programs o Smoother continuum of care o Stable federal funding o Street medicine programs and interventions o Transportation services o Workforce education about best practices o Workforce education about cultural competency and humility o Workforce education about comorbidities o Workforce education about discharge planning and securing social services upon discharge, more complete discharge planning o Addressing funding challenges by tapping into wealthy populations o Increased transportation options for disabled populations o Increasing the number of providers who take Medicaid, particularly specialists o Subsidized healthcare for low-income populations</a:t>
            </a:r>
          </a:p>
          <a:p>
            <a:endParaRPr lang="en-US" dirty="0"/>
          </a:p>
          <a:p>
            <a:r>
              <a:rPr lang="en-US" dirty="0"/>
              <a:t>Housing Stability and Affordability includes interventions related to: o All interventions related to the unhoused population o Programs to help patients secure housing o Housing First models of assistance for unhoused populations o Minimizing stringent eligibility requirements for housing </a:t>
            </a:r>
            <a:r>
              <a:rPr lang="en-US" dirty="0" err="1"/>
              <a:t>programsSafe</a:t>
            </a:r>
            <a:r>
              <a:rPr lang="en-US" dirty="0"/>
              <a:t> transitional and emergency housing options o Reducing housing barriers to healthcare, how lack of address excludes folks from getting care o Subsidized housing for medically frail populations o More mobile shower units </a:t>
            </a:r>
          </a:p>
          <a:p>
            <a:endParaRPr lang="en-US" dirty="0"/>
          </a:p>
          <a:p>
            <a:r>
              <a:rPr lang="en-US" dirty="0"/>
              <a:t>Preventive Services for Chronic Disease Prevention and Control includes interventions related to: o Education about chronic disease self-management o Increasing adult access to vaccinations </a:t>
            </a:r>
          </a:p>
          <a:p>
            <a:endParaRPr lang="en-US" dirty="0"/>
          </a:p>
          <a:p>
            <a:endParaRPr lang="en-US" dirty="0"/>
          </a:p>
        </p:txBody>
      </p:sp>
      <p:sp>
        <p:nvSpPr>
          <p:cNvPr id="4" name="Slide Number Placeholder 3">
            <a:extLst>
              <a:ext uri="{FF2B5EF4-FFF2-40B4-BE49-F238E27FC236}">
                <a16:creationId xmlns:a16="http://schemas.microsoft.com/office/drawing/2014/main" id="{1A8E26FE-34ED-8F7B-E383-D0429EB868A4}"/>
              </a:ext>
            </a:extLst>
          </p:cNvPr>
          <p:cNvSpPr>
            <a:spLocks noGrp="1"/>
          </p:cNvSpPr>
          <p:nvPr>
            <p:ph type="sldNum" sz="quarter" idx="10"/>
          </p:nvPr>
        </p:nvSpPr>
        <p:spPr/>
        <p:txBody>
          <a:bodyPr/>
          <a:lstStyle/>
          <a:p>
            <a:fld id="{E3AB6271-198A-475E-B1F4-5E0A69DBC608}" type="slidenum">
              <a:rPr lang="en-US" smtClean="0"/>
              <a:t>18</a:t>
            </a:fld>
            <a:endParaRPr lang="en-US" dirty="0"/>
          </a:p>
        </p:txBody>
      </p:sp>
    </p:spTree>
    <p:extLst>
      <p:ext uri="{BB962C8B-B14F-4D97-AF65-F5344CB8AC3E}">
        <p14:creationId xmlns:p14="http://schemas.microsoft.com/office/powerpoint/2010/main" val="15970078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C7B8FA-6330-3E5E-1C5C-F67B675522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9A33A2-B35B-0E5D-7DB9-2D5BF717A5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59E612-404B-443F-788A-28B60CE9990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E0C192E-1122-CA7F-A02A-A8A7BF4C31FB}"/>
              </a:ext>
            </a:extLst>
          </p:cNvPr>
          <p:cNvSpPr>
            <a:spLocks noGrp="1"/>
          </p:cNvSpPr>
          <p:nvPr>
            <p:ph type="sldNum" sz="quarter" idx="10"/>
          </p:nvPr>
        </p:nvSpPr>
        <p:spPr/>
        <p:txBody>
          <a:bodyPr/>
          <a:lstStyle/>
          <a:p>
            <a:fld id="{E3AB6271-198A-475E-B1F4-5E0A69DBC608}" type="slidenum">
              <a:rPr lang="en-US" smtClean="0"/>
              <a:t>19</a:t>
            </a:fld>
            <a:endParaRPr lang="en-US" dirty="0"/>
          </a:p>
        </p:txBody>
      </p:sp>
    </p:spTree>
    <p:extLst>
      <p:ext uri="{BB962C8B-B14F-4D97-AF65-F5344CB8AC3E}">
        <p14:creationId xmlns:p14="http://schemas.microsoft.com/office/powerpoint/2010/main" val="23149474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today’s meeting agenda. The goal of today’s meeting is to discuss the LIHC’s primary data sets and select our regional PA priorities as a group</a:t>
            </a:r>
          </a:p>
        </p:txBody>
      </p:sp>
      <p:sp>
        <p:nvSpPr>
          <p:cNvPr id="4" name="Slide Number Placeholder 3"/>
          <p:cNvSpPr>
            <a:spLocks noGrp="1"/>
          </p:cNvSpPr>
          <p:nvPr>
            <p:ph type="sldNum" sz="quarter" idx="10"/>
          </p:nvPr>
        </p:nvSpPr>
        <p:spPr/>
        <p:txBody>
          <a:bodyPr/>
          <a:lstStyle/>
          <a:p>
            <a:fld id="{E3AB6271-198A-475E-B1F4-5E0A69DBC608}" type="slidenum">
              <a:rPr lang="en-US" smtClean="0"/>
              <a:t>2</a:t>
            </a:fld>
            <a:endParaRPr lang="en-US" dirty="0"/>
          </a:p>
        </p:txBody>
      </p:sp>
    </p:spTree>
    <p:extLst>
      <p:ext uri="{BB962C8B-B14F-4D97-AF65-F5344CB8AC3E}">
        <p14:creationId xmlns:p14="http://schemas.microsoft.com/office/powerpoint/2010/main" val="2680647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644C3F-C2D3-D328-1D88-A633FB73EA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D97D7A-6F76-18BA-D1A2-1DC1B07A99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38CF61-C7F4-0E43-067D-2DB32C72BF9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19AE8A4-0B90-771A-CCD8-AABE86F6356C}"/>
              </a:ext>
            </a:extLst>
          </p:cNvPr>
          <p:cNvSpPr>
            <a:spLocks noGrp="1"/>
          </p:cNvSpPr>
          <p:nvPr>
            <p:ph type="sldNum" sz="quarter" idx="10"/>
          </p:nvPr>
        </p:nvSpPr>
        <p:spPr/>
        <p:txBody>
          <a:bodyPr/>
          <a:lstStyle/>
          <a:p>
            <a:fld id="{E3AB6271-198A-475E-B1F4-5E0A69DBC608}" type="slidenum">
              <a:rPr lang="en-US" smtClean="0"/>
              <a:t>20</a:t>
            </a:fld>
            <a:endParaRPr lang="en-US" dirty="0"/>
          </a:p>
        </p:txBody>
      </p:sp>
    </p:spTree>
    <p:extLst>
      <p:ext uri="{BB962C8B-B14F-4D97-AF65-F5344CB8AC3E}">
        <p14:creationId xmlns:p14="http://schemas.microsoft.com/office/powerpoint/2010/main" val="29256345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8B0501-A78B-B238-8D67-E7CAD9AB65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911931-BE36-5A7B-0C8C-27FA9F9F36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250F45-7772-9947-C473-07F1E7F3A20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8D931B4-A6B1-8CAA-B1C2-28C6770461B2}"/>
              </a:ext>
            </a:extLst>
          </p:cNvPr>
          <p:cNvSpPr>
            <a:spLocks noGrp="1"/>
          </p:cNvSpPr>
          <p:nvPr>
            <p:ph type="sldNum" sz="quarter" idx="10"/>
          </p:nvPr>
        </p:nvSpPr>
        <p:spPr/>
        <p:txBody>
          <a:bodyPr/>
          <a:lstStyle/>
          <a:p>
            <a:fld id="{E3AB6271-198A-475E-B1F4-5E0A69DBC608}" type="slidenum">
              <a:rPr lang="en-US" smtClean="0"/>
              <a:t>21</a:t>
            </a:fld>
            <a:endParaRPr lang="en-US" dirty="0"/>
          </a:p>
        </p:txBody>
      </p:sp>
    </p:spTree>
    <p:extLst>
      <p:ext uri="{BB962C8B-B14F-4D97-AF65-F5344CB8AC3E}">
        <p14:creationId xmlns:p14="http://schemas.microsoft.com/office/powerpoint/2010/main" val="4675132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C7E8E-1EF5-B73E-D663-1AA4D6151E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EB8C0F-3B10-7374-F89D-AF2061F73A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E20764-E9BE-A8FA-B76B-16BA1851076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3DB803F-06C5-827B-4509-B001B72561FF}"/>
              </a:ext>
            </a:extLst>
          </p:cNvPr>
          <p:cNvSpPr>
            <a:spLocks noGrp="1"/>
          </p:cNvSpPr>
          <p:nvPr>
            <p:ph type="sldNum" sz="quarter" idx="10"/>
          </p:nvPr>
        </p:nvSpPr>
        <p:spPr/>
        <p:txBody>
          <a:bodyPr/>
          <a:lstStyle/>
          <a:p>
            <a:fld id="{E3AB6271-198A-475E-B1F4-5E0A69DBC608}" type="slidenum">
              <a:rPr lang="en-US" smtClean="0"/>
              <a:t>22</a:t>
            </a:fld>
            <a:endParaRPr lang="en-US" dirty="0"/>
          </a:p>
        </p:txBody>
      </p:sp>
    </p:spTree>
    <p:extLst>
      <p:ext uri="{BB962C8B-B14F-4D97-AF65-F5344CB8AC3E}">
        <p14:creationId xmlns:p14="http://schemas.microsoft.com/office/powerpoint/2010/main" val="24241505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60D652-E0FB-C5EF-B1F7-D43DD0DD4E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D00C52-28BD-3932-CF5F-12A4DF6CB4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C95EFB-9634-CF1D-D536-1BB9F2E95B1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6FC1768-E554-8B3F-F2A3-90CC7C434F3B}"/>
              </a:ext>
            </a:extLst>
          </p:cNvPr>
          <p:cNvSpPr>
            <a:spLocks noGrp="1"/>
          </p:cNvSpPr>
          <p:nvPr>
            <p:ph type="sldNum" sz="quarter" idx="10"/>
          </p:nvPr>
        </p:nvSpPr>
        <p:spPr/>
        <p:txBody>
          <a:bodyPr/>
          <a:lstStyle/>
          <a:p>
            <a:fld id="{E3AB6271-198A-475E-B1F4-5E0A69DBC608}" type="slidenum">
              <a:rPr lang="en-US" smtClean="0"/>
              <a:t>23</a:t>
            </a:fld>
            <a:endParaRPr lang="en-US" dirty="0"/>
          </a:p>
        </p:txBody>
      </p:sp>
    </p:spTree>
    <p:extLst>
      <p:ext uri="{BB962C8B-B14F-4D97-AF65-F5344CB8AC3E}">
        <p14:creationId xmlns:p14="http://schemas.microsoft.com/office/powerpoint/2010/main" val="38458312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51AFB0-7681-4BE7-CCCB-96EBE843B8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42B2AC-5A75-5DAC-1847-96E6A6B756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785F33-76A2-897B-7CBA-AF0487F468F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8B0EEE2-E846-4FAD-259A-A04C1B60A0FE}"/>
              </a:ext>
            </a:extLst>
          </p:cNvPr>
          <p:cNvSpPr>
            <a:spLocks noGrp="1"/>
          </p:cNvSpPr>
          <p:nvPr>
            <p:ph type="sldNum" sz="quarter" idx="10"/>
          </p:nvPr>
        </p:nvSpPr>
        <p:spPr/>
        <p:txBody>
          <a:bodyPr/>
          <a:lstStyle/>
          <a:p>
            <a:fld id="{E3AB6271-198A-475E-B1F4-5E0A69DBC608}" type="slidenum">
              <a:rPr lang="en-US" smtClean="0"/>
              <a:t>24</a:t>
            </a:fld>
            <a:endParaRPr lang="en-US" dirty="0"/>
          </a:p>
        </p:txBody>
      </p:sp>
    </p:spTree>
    <p:extLst>
      <p:ext uri="{BB962C8B-B14F-4D97-AF65-F5344CB8AC3E}">
        <p14:creationId xmlns:p14="http://schemas.microsoft.com/office/powerpoint/2010/main" val="14369881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F040F9-4C8D-F7A9-0DBF-85B49793D0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2AD0B7-CCA2-D193-DEC8-7E3433A63E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249CC9-F540-71F4-0345-E3FBF8BC5A6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995EA09-14CC-D683-B987-FCAEA9B660DE}"/>
              </a:ext>
            </a:extLst>
          </p:cNvPr>
          <p:cNvSpPr>
            <a:spLocks noGrp="1"/>
          </p:cNvSpPr>
          <p:nvPr>
            <p:ph type="sldNum" sz="quarter" idx="10"/>
          </p:nvPr>
        </p:nvSpPr>
        <p:spPr/>
        <p:txBody>
          <a:bodyPr/>
          <a:lstStyle/>
          <a:p>
            <a:fld id="{E3AB6271-198A-475E-B1F4-5E0A69DBC608}" type="slidenum">
              <a:rPr lang="en-US" smtClean="0"/>
              <a:t>25</a:t>
            </a:fld>
            <a:endParaRPr lang="en-US" dirty="0"/>
          </a:p>
        </p:txBody>
      </p:sp>
    </p:spTree>
    <p:extLst>
      <p:ext uri="{BB962C8B-B14F-4D97-AF65-F5344CB8AC3E}">
        <p14:creationId xmlns:p14="http://schemas.microsoft.com/office/powerpoint/2010/main" val="7638009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B59FFE-776B-6387-1B45-FB8A282132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05C820-31FD-D42E-ED6B-CEA367173A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7115A3-32DE-F9FF-014D-78BB67B8607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D74FF9F-C362-52E7-25A8-C911B55DA532}"/>
              </a:ext>
            </a:extLst>
          </p:cNvPr>
          <p:cNvSpPr>
            <a:spLocks noGrp="1"/>
          </p:cNvSpPr>
          <p:nvPr>
            <p:ph type="sldNum" sz="quarter" idx="10"/>
          </p:nvPr>
        </p:nvSpPr>
        <p:spPr/>
        <p:txBody>
          <a:bodyPr/>
          <a:lstStyle/>
          <a:p>
            <a:fld id="{E3AB6271-198A-475E-B1F4-5E0A69DBC608}" type="slidenum">
              <a:rPr lang="en-US" smtClean="0"/>
              <a:t>26</a:t>
            </a:fld>
            <a:endParaRPr lang="en-US" dirty="0"/>
          </a:p>
        </p:txBody>
      </p:sp>
    </p:spTree>
    <p:extLst>
      <p:ext uri="{BB962C8B-B14F-4D97-AF65-F5344CB8AC3E}">
        <p14:creationId xmlns:p14="http://schemas.microsoft.com/office/powerpoint/2010/main" val="192364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0E7C45-48EC-37C6-E96D-06E7DE8CCA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488FC8-F28B-0B25-E4E0-8642689E89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289DDB-22D0-8C1C-1B52-8396E2B6E660}"/>
              </a:ext>
            </a:extLst>
          </p:cNvPr>
          <p:cNvSpPr>
            <a:spLocks noGrp="1"/>
          </p:cNvSpPr>
          <p:nvPr>
            <p:ph type="body" idx="1"/>
          </p:nvPr>
        </p:nvSpPr>
        <p:spPr/>
        <p:txBody>
          <a:bodyPr/>
          <a:lstStyle/>
          <a:p>
            <a:r>
              <a:rPr lang="en-US" dirty="0"/>
              <a:t>Reminder, these are not weighted and simply represent the frequency of each answer among survey respondents</a:t>
            </a:r>
          </a:p>
          <a:p>
            <a:endParaRPr lang="en-US" dirty="0"/>
          </a:p>
        </p:txBody>
      </p:sp>
      <p:sp>
        <p:nvSpPr>
          <p:cNvPr id="4" name="Slide Number Placeholder 3">
            <a:extLst>
              <a:ext uri="{FF2B5EF4-FFF2-40B4-BE49-F238E27FC236}">
                <a16:creationId xmlns:a16="http://schemas.microsoft.com/office/drawing/2014/main" id="{CEDE93D2-1510-1538-D59E-FF13DD40A5BE}"/>
              </a:ext>
            </a:extLst>
          </p:cNvPr>
          <p:cNvSpPr>
            <a:spLocks noGrp="1"/>
          </p:cNvSpPr>
          <p:nvPr>
            <p:ph type="sldNum" sz="quarter" idx="10"/>
          </p:nvPr>
        </p:nvSpPr>
        <p:spPr/>
        <p:txBody>
          <a:bodyPr/>
          <a:lstStyle/>
          <a:p>
            <a:fld id="{E3AB6271-198A-475E-B1F4-5E0A69DBC608}" type="slidenum">
              <a:rPr lang="en-US" smtClean="0"/>
              <a:t>27</a:t>
            </a:fld>
            <a:endParaRPr lang="en-US" dirty="0"/>
          </a:p>
        </p:txBody>
      </p:sp>
    </p:spTree>
    <p:extLst>
      <p:ext uri="{BB962C8B-B14F-4D97-AF65-F5344CB8AC3E}">
        <p14:creationId xmlns:p14="http://schemas.microsoft.com/office/powerpoint/2010/main" val="41789775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AEB1C9-DC26-BA94-58AC-11A1EAFCDA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C68FBF-3FC2-0004-AFA8-9C16B0B471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CDD197-AB73-9863-363E-6D235A7B2C36}"/>
              </a:ext>
            </a:extLst>
          </p:cNvPr>
          <p:cNvSpPr>
            <a:spLocks noGrp="1"/>
          </p:cNvSpPr>
          <p:nvPr>
            <p:ph type="body" idx="1"/>
          </p:nvPr>
        </p:nvSpPr>
        <p:spPr/>
        <p:txBody>
          <a:bodyPr/>
          <a:lstStyle/>
          <a:p>
            <a:r>
              <a:rPr lang="en-US" dirty="0"/>
              <a:t>Respondents feel the 3 biggest ongoing health/social concerns for the community where they live are depression, anxiety/stress, and obesity/weight loss issues</a:t>
            </a:r>
          </a:p>
          <a:p>
            <a:endParaRPr lang="en-US" dirty="0"/>
          </a:p>
        </p:txBody>
      </p:sp>
      <p:sp>
        <p:nvSpPr>
          <p:cNvPr id="4" name="Slide Number Placeholder 3">
            <a:extLst>
              <a:ext uri="{FF2B5EF4-FFF2-40B4-BE49-F238E27FC236}">
                <a16:creationId xmlns:a16="http://schemas.microsoft.com/office/drawing/2014/main" id="{51CDC338-E602-50DA-9181-F1B4EAFE42F1}"/>
              </a:ext>
            </a:extLst>
          </p:cNvPr>
          <p:cNvSpPr>
            <a:spLocks noGrp="1"/>
          </p:cNvSpPr>
          <p:nvPr>
            <p:ph type="sldNum" sz="quarter" idx="10"/>
          </p:nvPr>
        </p:nvSpPr>
        <p:spPr/>
        <p:txBody>
          <a:bodyPr/>
          <a:lstStyle/>
          <a:p>
            <a:fld id="{E3AB6271-198A-475E-B1F4-5E0A69DBC608}" type="slidenum">
              <a:rPr lang="en-US" smtClean="0"/>
              <a:t>28</a:t>
            </a:fld>
            <a:endParaRPr lang="en-US" dirty="0"/>
          </a:p>
        </p:txBody>
      </p:sp>
    </p:spTree>
    <p:extLst>
      <p:ext uri="{BB962C8B-B14F-4D97-AF65-F5344CB8AC3E}">
        <p14:creationId xmlns:p14="http://schemas.microsoft.com/office/powerpoint/2010/main" val="27557694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B7BA4C-D4E6-C9A4-0A73-ABC9BCB952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EC6F72-925E-06F6-9B6C-8783F65C9C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00CDE4-4952-D235-1D39-180F1764BBAD}"/>
              </a:ext>
            </a:extLst>
          </p:cNvPr>
          <p:cNvSpPr>
            <a:spLocks noGrp="1"/>
          </p:cNvSpPr>
          <p:nvPr>
            <p:ph type="body" idx="1"/>
          </p:nvPr>
        </p:nvSpPr>
        <p:spPr/>
        <p:txBody>
          <a:bodyPr/>
          <a:lstStyle/>
          <a:p>
            <a:r>
              <a:rPr lang="en-US" dirty="0"/>
              <a:t>Respondents feel the 3 biggest ongoing health/social concerns for themselves are anxiety/stress, poverty, and depression/women’s health tied for third place</a:t>
            </a:r>
          </a:p>
          <a:p>
            <a:endParaRPr lang="en-US" dirty="0"/>
          </a:p>
        </p:txBody>
      </p:sp>
      <p:sp>
        <p:nvSpPr>
          <p:cNvPr id="4" name="Slide Number Placeholder 3">
            <a:extLst>
              <a:ext uri="{FF2B5EF4-FFF2-40B4-BE49-F238E27FC236}">
                <a16:creationId xmlns:a16="http://schemas.microsoft.com/office/drawing/2014/main" id="{5CC940A4-4E73-0192-9FF8-82BE05F4CDD4}"/>
              </a:ext>
            </a:extLst>
          </p:cNvPr>
          <p:cNvSpPr>
            <a:spLocks noGrp="1"/>
          </p:cNvSpPr>
          <p:nvPr>
            <p:ph type="sldNum" sz="quarter" idx="10"/>
          </p:nvPr>
        </p:nvSpPr>
        <p:spPr/>
        <p:txBody>
          <a:bodyPr/>
          <a:lstStyle/>
          <a:p>
            <a:fld id="{E3AB6271-198A-475E-B1F4-5E0A69DBC608}" type="slidenum">
              <a:rPr lang="en-US" smtClean="0"/>
              <a:t>29</a:t>
            </a:fld>
            <a:endParaRPr lang="en-US" dirty="0"/>
          </a:p>
        </p:txBody>
      </p:sp>
    </p:spTree>
    <p:extLst>
      <p:ext uri="{BB962C8B-B14F-4D97-AF65-F5344CB8AC3E}">
        <p14:creationId xmlns:p14="http://schemas.microsoft.com/office/powerpoint/2010/main" val="1201517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Letplease</a:t>
            </a:r>
            <a:r>
              <a:rPr lang="en-US" dirty="0"/>
              <a:t> start with introductions. I’ll call on folks as I see </a:t>
            </a:r>
            <a:r>
              <a:rPr lang="en-US" dirty="0" err="1"/>
              <a:t>them.’s</a:t>
            </a:r>
            <a:endParaRPr lang="en-US" dirty="0"/>
          </a:p>
        </p:txBody>
      </p:sp>
      <p:sp>
        <p:nvSpPr>
          <p:cNvPr id="4" name="Slide Number Placeholder 3"/>
          <p:cNvSpPr>
            <a:spLocks noGrp="1"/>
          </p:cNvSpPr>
          <p:nvPr>
            <p:ph type="sldNum" sz="quarter" idx="10"/>
          </p:nvPr>
        </p:nvSpPr>
        <p:spPr/>
        <p:txBody>
          <a:bodyPr/>
          <a:lstStyle/>
          <a:p>
            <a:fld id="{E3AB6271-198A-475E-B1F4-5E0A69DBC608}" type="slidenum">
              <a:rPr lang="en-US" smtClean="0"/>
              <a:t>3</a:t>
            </a:fld>
            <a:endParaRPr lang="en-US" dirty="0"/>
          </a:p>
        </p:txBody>
      </p:sp>
    </p:spTree>
    <p:extLst>
      <p:ext uri="{BB962C8B-B14F-4D97-AF65-F5344CB8AC3E}">
        <p14:creationId xmlns:p14="http://schemas.microsoft.com/office/powerpoint/2010/main" val="5773202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ABC72E-8C5D-B3E2-9C47-F505A505E3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D9698D-A8F7-AA12-3323-21B91D5646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C829B8-B186-5CA2-1581-53CFFD0FBDF3}"/>
              </a:ext>
            </a:extLst>
          </p:cNvPr>
          <p:cNvSpPr>
            <a:spLocks noGrp="1"/>
          </p:cNvSpPr>
          <p:nvPr>
            <p:ph type="body" idx="1"/>
          </p:nvPr>
        </p:nvSpPr>
        <p:spPr/>
        <p:txBody>
          <a:bodyPr/>
          <a:lstStyle/>
          <a:p>
            <a:r>
              <a:rPr lang="en-US" dirty="0"/>
              <a:t>Respondents feel their top 3 barriers to medical treatment are lack of availability of providers/appointments, no insurance/unable to pay for care, and prior negative experiences</a:t>
            </a:r>
          </a:p>
          <a:p>
            <a:r>
              <a:rPr lang="en-US" dirty="0"/>
              <a:t>Followed by misinformation/lack of health literacy</a:t>
            </a:r>
          </a:p>
        </p:txBody>
      </p:sp>
      <p:sp>
        <p:nvSpPr>
          <p:cNvPr id="4" name="Slide Number Placeholder 3">
            <a:extLst>
              <a:ext uri="{FF2B5EF4-FFF2-40B4-BE49-F238E27FC236}">
                <a16:creationId xmlns:a16="http://schemas.microsoft.com/office/drawing/2014/main" id="{1074BE46-0473-DC10-3AF4-3CDA1E515E1C}"/>
              </a:ext>
            </a:extLst>
          </p:cNvPr>
          <p:cNvSpPr>
            <a:spLocks noGrp="1"/>
          </p:cNvSpPr>
          <p:nvPr>
            <p:ph type="sldNum" sz="quarter" idx="10"/>
          </p:nvPr>
        </p:nvSpPr>
        <p:spPr/>
        <p:txBody>
          <a:bodyPr/>
          <a:lstStyle/>
          <a:p>
            <a:fld id="{E3AB6271-198A-475E-B1F4-5E0A69DBC608}" type="slidenum">
              <a:rPr lang="en-US" smtClean="0"/>
              <a:t>30</a:t>
            </a:fld>
            <a:endParaRPr lang="en-US" dirty="0"/>
          </a:p>
        </p:txBody>
      </p:sp>
    </p:spTree>
    <p:extLst>
      <p:ext uri="{BB962C8B-B14F-4D97-AF65-F5344CB8AC3E}">
        <p14:creationId xmlns:p14="http://schemas.microsoft.com/office/powerpoint/2010/main" val="37365149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148EA7-33D0-4AE6-4EF7-FEC423A3F7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5D2E95-E84B-9C95-8483-B269B3235B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C9448C-165A-AFCA-670F-5EF3039E016B}"/>
              </a:ext>
            </a:extLst>
          </p:cNvPr>
          <p:cNvSpPr>
            <a:spLocks noGrp="1"/>
          </p:cNvSpPr>
          <p:nvPr>
            <p:ph type="body" idx="1"/>
          </p:nvPr>
        </p:nvSpPr>
        <p:spPr/>
        <p:txBody>
          <a:bodyPr/>
          <a:lstStyle/>
          <a:p>
            <a:r>
              <a:rPr lang="en-US" dirty="0"/>
              <a:t>Respondents feel health education programs, affordable housing, and access to healthier food is most needed to improve the health of their community</a:t>
            </a:r>
          </a:p>
        </p:txBody>
      </p:sp>
      <p:sp>
        <p:nvSpPr>
          <p:cNvPr id="4" name="Slide Number Placeholder 3">
            <a:extLst>
              <a:ext uri="{FF2B5EF4-FFF2-40B4-BE49-F238E27FC236}">
                <a16:creationId xmlns:a16="http://schemas.microsoft.com/office/drawing/2014/main" id="{31AF2377-2618-C456-DD62-23587B2B6FE2}"/>
              </a:ext>
            </a:extLst>
          </p:cNvPr>
          <p:cNvSpPr>
            <a:spLocks noGrp="1"/>
          </p:cNvSpPr>
          <p:nvPr>
            <p:ph type="sldNum" sz="quarter" idx="10"/>
          </p:nvPr>
        </p:nvSpPr>
        <p:spPr/>
        <p:txBody>
          <a:bodyPr/>
          <a:lstStyle/>
          <a:p>
            <a:fld id="{E3AB6271-198A-475E-B1F4-5E0A69DBC608}" type="slidenum">
              <a:rPr lang="en-US" smtClean="0"/>
              <a:t>31</a:t>
            </a:fld>
            <a:endParaRPr lang="en-US" dirty="0"/>
          </a:p>
        </p:txBody>
      </p:sp>
    </p:spTree>
    <p:extLst>
      <p:ext uri="{BB962C8B-B14F-4D97-AF65-F5344CB8AC3E}">
        <p14:creationId xmlns:p14="http://schemas.microsoft.com/office/powerpoint/2010/main" val="31224710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75F8D4-6731-49B1-84E4-8BC3D753BA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DDD9BC-9B2F-DA53-C81D-6D178F8E2F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E1ED4D-083D-2D2D-84B8-733FA4E9CCDB}"/>
              </a:ext>
            </a:extLst>
          </p:cNvPr>
          <p:cNvSpPr>
            <a:spLocks noGrp="1"/>
          </p:cNvSpPr>
          <p:nvPr>
            <p:ph type="body" idx="1"/>
          </p:nvPr>
        </p:nvSpPr>
        <p:spPr/>
        <p:txBody>
          <a:bodyPr/>
          <a:lstStyle/>
          <a:p>
            <a:r>
              <a:rPr lang="en-US" dirty="0"/>
              <a:t>Survey takes said services and screenings related to anxiety/stress management, nutrition, and weight loss programs / cancer are most needed in their community</a:t>
            </a:r>
          </a:p>
          <a:p>
            <a:endParaRPr lang="en-US" dirty="0"/>
          </a:p>
        </p:txBody>
      </p:sp>
      <p:sp>
        <p:nvSpPr>
          <p:cNvPr id="4" name="Slide Number Placeholder 3">
            <a:extLst>
              <a:ext uri="{FF2B5EF4-FFF2-40B4-BE49-F238E27FC236}">
                <a16:creationId xmlns:a16="http://schemas.microsoft.com/office/drawing/2014/main" id="{11E26C0E-5B62-E931-D312-B7BA52F2F8F2}"/>
              </a:ext>
            </a:extLst>
          </p:cNvPr>
          <p:cNvSpPr>
            <a:spLocks noGrp="1"/>
          </p:cNvSpPr>
          <p:nvPr>
            <p:ph type="sldNum" sz="quarter" idx="10"/>
          </p:nvPr>
        </p:nvSpPr>
        <p:spPr/>
        <p:txBody>
          <a:bodyPr/>
          <a:lstStyle/>
          <a:p>
            <a:fld id="{E3AB6271-198A-475E-B1F4-5E0A69DBC608}" type="slidenum">
              <a:rPr lang="en-US" smtClean="0"/>
              <a:t>32</a:t>
            </a:fld>
            <a:endParaRPr lang="en-US" dirty="0"/>
          </a:p>
        </p:txBody>
      </p:sp>
    </p:spTree>
    <p:extLst>
      <p:ext uri="{BB962C8B-B14F-4D97-AF65-F5344CB8AC3E}">
        <p14:creationId xmlns:p14="http://schemas.microsoft.com/office/powerpoint/2010/main" val="38664050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AB716-720A-8D04-48F5-4B3D07D715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EDD4EE-D546-E7BD-F354-6A4915816A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B8FEA9-EDF3-10A5-AE9F-38C3B6536D3F}"/>
              </a:ext>
            </a:extLst>
          </p:cNvPr>
          <p:cNvSpPr>
            <a:spLocks noGrp="1"/>
          </p:cNvSpPr>
          <p:nvPr>
            <p:ph type="body" idx="1"/>
          </p:nvPr>
        </p:nvSpPr>
        <p:spPr/>
        <p:txBody>
          <a:bodyPr/>
          <a:lstStyle/>
          <a:p>
            <a:r>
              <a:rPr lang="en-US" dirty="0"/>
              <a:t>Respondents mostly get their health information from doctors, followed by the internet, then family/friends</a:t>
            </a:r>
          </a:p>
          <a:p>
            <a:endParaRPr lang="en-US" dirty="0"/>
          </a:p>
        </p:txBody>
      </p:sp>
      <p:sp>
        <p:nvSpPr>
          <p:cNvPr id="4" name="Slide Number Placeholder 3">
            <a:extLst>
              <a:ext uri="{FF2B5EF4-FFF2-40B4-BE49-F238E27FC236}">
                <a16:creationId xmlns:a16="http://schemas.microsoft.com/office/drawing/2014/main" id="{D5BDC3E0-F89C-5E54-442C-3C13C08F5D33}"/>
              </a:ext>
            </a:extLst>
          </p:cNvPr>
          <p:cNvSpPr>
            <a:spLocks noGrp="1"/>
          </p:cNvSpPr>
          <p:nvPr>
            <p:ph type="sldNum" sz="quarter" idx="10"/>
          </p:nvPr>
        </p:nvSpPr>
        <p:spPr/>
        <p:txBody>
          <a:bodyPr/>
          <a:lstStyle/>
          <a:p>
            <a:fld id="{E3AB6271-198A-475E-B1F4-5E0A69DBC608}" type="slidenum">
              <a:rPr lang="en-US" smtClean="0"/>
              <a:t>33</a:t>
            </a:fld>
            <a:endParaRPr lang="en-US" dirty="0"/>
          </a:p>
        </p:txBody>
      </p:sp>
    </p:spTree>
    <p:extLst>
      <p:ext uri="{BB962C8B-B14F-4D97-AF65-F5344CB8AC3E}">
        <p14:creationId xmlns:p14="http://schemas.microsoft.com/office/powerpoint/2010/main" val="2298346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6B34A6-40A7-D912-A954-A2B0486F15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66438F-10DA-3D4D-79A9-4593095716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6BC721-D727-B1D4-442B-64F0C6D2E0DF}"/>
              </a:ext>
            </a:extLst>
          </p:cNvPr>
          <p:cNvSpPr>
            <a:spLocks noGrp="1"/>
          </p:cNvSpPr>
          <p:nvPr>
            <p:ph type="body" idx="1"/>
          </p:nvPr>
        </p:nvSpPr>
        <p:spPr/>
        <p:txBody>
          <a:bodyPr/>
          <a:lstStyle/>
          <a:p>
            <a:pPr marL="342900" marR="0" lvl="0" indent="-342900" algn="l">
              <a:spcBef>
                <a:spcPts val="0"/>
              </a:spcBef>
              <a:spcAft>
                <a:spcPts val="0"/>
              </a:spcAft>
              <a:buFont typeface="Symbol" panose="05050102010706020507" pitchFamily="18" charset="2"/>
              <a:buChar char=""/>
            </a:pPr>
            <a:r>
              <a:rPr lang="en-US" dirty="0">
                <a:latin typeface="Helvetica" pitchFamily="2" charset="0"/>
              </a:rPr>
              <a:t>Select 3 from list of 24 </a:t>
            </a:r>
          </a:p>
          <a:p>
            <a:pPr marL="342900" marR="0" lvl="0" indent="-342900" algn="l">
              <a:spcBef>
                <a:spcPts val="0"/>
              </a:spcBef>
              <a:spcAft>
                <a:spcPts val="0"/>
              </a:spcAft>
              <a:buFont typeface="Symbol" panose="05050102010706020507" pitchFamily="18" charset="2"/>
              <a:buChar char=""/>
            </a:pPr>
            <a:r>
              <a:rPr lang="en-US" dirty="0">
                <a:latin typeface="Helvetica" pitchFamily="2" charset="0"/>
              </a:rPr>
              <a:t>Not presented as “actionable” items but are simply topics (such as Unemployment, Healthy Eating, Poverty, etc.). </a:t>
            </a:r>
          </a:p>
          <a:p>
            <a:pPr marL="342900" marR="0" lvl="0" indent="-342900" algn="l">
              <a:spcBef>
                <a:spcPts val="0"/>
              </a:spcBef>
              <a:spcAft>
                <a:spcPts val="0"/>
              </a:spcAft>
              <a:buFont typeface="Symbol" panose="05050102010706020507" pitchFamily="18" charset="2"/>
              <a:buChar char=""/>
            </a:pPr>
            <a:r>
              <a:rPr lang="en-US" dirty="0">
                <a:latin typeface="Helvetica" pitchFamily="2" charset="0"/>
              </a:rPr>
              <a:t>Derived from the five social determinant of health domains from Healthy People 2030 (Economic Stability, Social and Community Context, Neighborhood and Built Environment, Health Care Access and Quality, Education Access and Quality)</a:t>
            </a:r>
          </a:p>
          <a:p>
            <a:pPr marL="342900" marR="0" lvl="0" indent="-342900" algn="l">
              <a:spcBef>
                <a:spcPts val="0"/>
              </a:spcBef>
              <a:spcAft>
                <a:spcPts val="0"/>
              </a:spcAft>
              <a:buFont typeface="Symbol" panose="05050102010706020507" pitchFamily="18" charset="2"/>
              <a:buChar char=""/>
            </a:pPr>
            <a:r>
              <a:rPr lang="en-US" dirty="0">
                <a:latin typeface="Helvetica" pitchFamily="2" charset="0"/>
              </a:rPr>
              <a:t>Priorities grouped by a category descriptor, also informed by the SDH domains</a:t>
            </a:r>
          </a:p>
          <a:p>
            <a:endParaRPr lang="en-US" sz="1800" b="0" i="0" u="none" strike="noStrike" baseline="0" dirty="0">
              <a:solidFill>
                <a:srgbClr val="000000"/>
              </a:solidFill>
              <a:latin typeface="Calibri" panose="020F0502020204030204" pitchFamily="34" charset="0"/>
            </a:endParaRPr>
          </a:p>
          <a:p>
            <a:r>
              <a:rPr lang="en-US" sz="1800" b="0" i="0" u="none" strike="noStrike" baseline="0" dirty="0">
                <a:solidFill>
                  <a:srgbClr val="000000"/>
                </a:solidFill>
                <a:latin typeface="Calibri" panose="020F0502020204030204" pitchFamily="34" charset="0"/>
              </a:rPr>
              <a:t>Selection of at least one of the following social determinants of health is strongly encouraged: </a:t>
            </a:r>
          </a:p>
          <a:p>
            <a:r>
              <a:rPr lang="en-US" sz="1800" b="0" i="0" u="none" strike="noStrike" baseline="0" dirty="0">
                <a:solidFill>
                  <a:srgbClr val="000000"/>
                </a:solidFill>
                <a:latin typeface="Calibri" panose="020F0502020204030204" pitchFamily="34" charset="0"/>
              </a:rPr>
              <a:t>Poverty </a:t>
            </a:r>
          </a:p>
          <a:p>
            <a:r>
              <a:rPr lang="en-US" sz="1800" b="0" i="0" u="none" strike="noStrike" baseline="0" dirty="0">
                <a:solidFill>
                  <a:srgbClr val="000000"/>
                </a:solidFill>
                <a:latin typeface="Calibri" panose="020F0502020204030204" pitchFamily="34" charset="0"/>
              </a:rPr>
              <a:t>Unemployment </a:t>
            </a:r>
          </a:p>
          <a:p>
            <a:r>
              <a:rPr lang="en-US" sz="1800" b="0" i="0" u="none" strike="noStrike" baseline="0" dirty="0">
                <a:solidFill>
                  <a:srgbClr val="000000"/>
                </a:solidFill>
                <a:latin typeface="Calibri" panose="020F0502020204030204" pitchFamily="34" charset="0"/>
              </a:rPr>
              <a:t>Nutrition Security </a:t>
            </a:r>
          </a:p>
          <a:p>
            <a:r>
              <a:rPr lang="en-US" sz="1800" b="0" i="0" u="none" strike="noStrike" baseline="0" dirty="0">
                <a:solidFill>
                  <a:srgbClr val="000000"/>
                </a:solidFill>
                <a:latin typeface="Calibri" panose="020F0502020204030204" pitchFamily="34" charset="0"/>
              </a:rPr>
              <a:t>Housing Stability and Affordability </a:t>
            </a:r>
          </a:p>
          <a:p>
            <a:r>
              <a:rPr lang="en-US" sz="1800" b="0" i="0" u="none" strike="noStrike" baseline="0" dirty="0">
                <a:solidFill>
                  <a:srgbClr val="000000"/>
                </a:solidFill>
                <a:latin typeface="Calibri" panose="020F0502020204030204" pitchFamily="34" charset="0"/>
              </a:rPr>
              <a:t>Health and Wellness Promoting Schools </a:t>
            </a:r>
          </a:p>
          <a:p>
            <a:r>
              <a:rPr lang="en-US" sz="1800" b="0" i="0" u="none" strike="noStrike" baseline="0" dirty="0">
                <a:solidFill>
                  <a:srgbClr val="000000"/>
                </a:solidFill>
                <a:latin typeface="Calibri" panose="020F0502020204030204" pitchFamily="34" charset="0"/>
              </a:rPr>
              <a:t>Opportunities for Continued Education</a:t>
            </a:r>
            <a:endParaRPr lang="en-US" dirty="0">
              <a:latin typeface="Helvetica" pitchFamily="2" charset="0"/>
            </a:endParaRPr>
          </a:p>
          <a:p>
            <a:endParaRPr lang="en-US" dirty="0"/>
          </a:p>
        </p:txBody>
      </p:sp>
      <p:sp>
        <p:nvSpPr>
          <p:cNvPr id="4" name="Slide Number Placeholder 3">
            <a:extLst>
              <a:ext uri="{FF2B5EF4-FFF2-40B4-BE49-F238E27FC236}">
                <a16:creationId xmlns:a16="http://schemas.microsoft.com/office/drawing/2014/main" id="{01307DFB-3E3F-9E88-67CC-CD126033F377}"/>
              </a:ext>
            </a:extLst>
          </p:cNvPr>
          <p:cNvSpPr>
            <a:spLocks noGrp="1"/>
          </p:cNvSpPr>
          <p:nvPr>
            <p:ph type="sldNum" sz="quarter" idx="10"/>
          </p:nvPr>
        </p:nvSpPr>
        <p:spPr/>
        <p:txBody>
          <a:bodyPr/>
          <a:lstStyle/>
          <a:p>
            <a:fld id="{E3AB6271-198A-475E-B1F4-5E0A69DBC608}" type="slidenum">
              <a:rPr lang="en-US" smtClean="0"/>
              <a:t>34</a:t>
            </a:fld>
            <a:endParaRPr lang="en-US" dirty="0"/>
          </a:p>
        </p:txBody>
      </p:sp>
    </p:spTree>
    <p:extLst>
      <p:ext uri="{BB962C8B-B14F-4D97-AF65-F5344CB8AC3E}">
        <p14:creationId xmlns:p14="http://schemas.microsoft.com/office/powerpoint/2010/main" val="31978254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AB6271-198A-475E-B1F4-5E0A69DBC608}"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28332015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AB6271-198A-475E-B1F4-5E0A69DBC608}" type="slidenum">
              <a:rPr lang="en-US" smtClean="0"/>
              <a:t>36</a:t>
            </a:fld>
            <a:endParaRPr lang="en-US" dirty="0"/>
          </a:p>
        </p:txBody>
      </p:sp>
    </p:spTree>
    <p:extLst>
      <p:ext uri="{BB962C8B-B14F-4D97-AF65-F5344CB8AC3E}">
        <p14:creationId xmlns:p14="http://schemas.microsoft.com/office/powerpoint/2010/main" val="8899337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housekeeping, all of our meeting materials are on the LIHC website here</a:t>
            </a:r>
          </a:p>
        </p:txBody>
      </p:sp>
      <p:sp>
        <p:nvSpPr>
          <p:cNvPr id="4" name="Slide Number Placeholder 3"/>
          <p:cNvSpPr>
            <a:spLocks noGrp="1"/>
          </p:cNvSpPr>
          <p:nvPr>
            <p:ph type="sldNum" sz="quarter" idx="10"/>
          </p:nvPr>
        </p:nvSpPr>
        <p:spPr/>
        <p:txBody>
          <a:bodyPr/>
          <a:lstStyle/>
          <a:p>
            <a:fld id="{E3AB6271-198A-475E-B1F4-5E0A69DBC608}" type="slidenum">
              <a:rPr lang="en-US" smtClean="0"/>
              <a:t>4</a:t>
            </a:fld>
            <a:endParaRPr lang="en-US" dirty="0"/>
          </a:p>
        </p:txBody>
      </p:sp>
    </p:spTree>
    <p:extLst>
      <p:ext uri="{BB962C8B-B14F-4D97-AF65-F5344CB8AC3E}">
        <p14:creationId xmlns:p14="http://schemas.microsoft.com/office/powerpoint/2010/main" val="1959602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DBF76A-1891-FE20-9DAF-ADD8F464C2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69AB88-B0B7-FB73-4AC3-D48ED1276A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B068E3-80A7-34EB-3BD2-3C476038700B}"/>
              </a:ext>
            </a:extLst>
          </p:cNvPr>
          <p:cNvSpPr>
            <a:spLocks noGrp="1"/>
          </p:cNvSpPr>
          <p:nvPr>
            <p:ph type="body" idx="1"/>
          </p:nvPr>
        </p:nvSpPr>
        <p:spPr/>
        <p:txBody>
          <a:bodyPr/>
          <a:lstStyle/>
          <a:p>
            <a:r>
              <a:rPr lang="en-US" dirty="0"/>
              <a:t>Hopefully you had a chance to review these primary data sources prior to today’s meeting, but we’ll be going over highlights together today</a:t>
            </a:r>
          </a:p>
        </p:txBody>
      </p:sp>
      <p:sp>
        <p:nvSpPr>
          <p:cNvPr id="4" name="Slide Number Placeholder 3">
            <a:extLst>
              <a:ext uri="{FF2B5EF4-FFF2-40B4-BE49-F238E27FC236}">
                <a16:creationId xmlns:a16="http://schemas.microsoft.com/office/drawing/2014/main" id="{36AE71E6-3E26-046F-39F8-043CE8F5848A}"/>
              </a:ext>
            </a:extLst>
          </p:cNvPr>
          <p:cNvSpPr>
            <a:spLocks noGrp="1"/>
          </p:cNvSpPr>
          <p:nvPr>
            <p:ph type="sldNum" sz="quarter" idx="10"/>
          </p:nvPr>
        </p:nvSpPr>
        <p:spPr/>
        <p:txBody>
          <a:bodyPr/>
          <a:lstStyle/>
          <a:p>
            <a:fld id="{E3AB6271-198A-475E-B1F4-5E0A69DBC608}" type="slidenum">
              <a:rPr lang="en-US" smtClean="0"/>
              <a:t>5</a:t>
            </a:fld>
            <a:endParaRPr lang="en-US" dirty="0"/>
          </a:p>
        </p:txBody>
      </p:sp>
    </p:spTree>
    <p:extLst>
      <p:ext uri="{BB962C8B-B14F-4D97-AF65-F5344CB8AC3E}">
        <p14:creationId xmlns:p14="http://schemas.microsoft.com/office/powerpoint/2010/main" val="13848946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B7C5D3-18ED-D279-18A7-1ED181724E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87B001-93C4-E7E5-A0A5-F191125763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6C26FE-DC34-4BFA-D83E-7E668AB09691}"/>
              </a:ext>
            </a:extLst>
          </p:cNvPr>
          <p:cNvSpPr>
            <a:spLocks noGrp="1"/>
          </p:cNvSpPr>
          <p:nvPr>
            <p:ph type="body" idx="1"/>
          </p:nvPr>
        </p:nvSpPr>
        <p:spPr/>
        <p:txBody>
          <a:bodyPr/>
          <a:lstStyle/>
          <a:p>
            <a:r>
              <a:rPr lang="en-US" dirty="0"/>
              <a:t>The 2024 CBO Survey was deployed in the later part of 2024</a:t>
            </a:r>
          </a:p>
          <a:p>
            <a:r>
              <a:rPr lang="en-US" dirty="0"/>
              <a:t>As you’ll recall, we also used this to recruit interviewees</a:t>
            </a:r>
          </a:p>
          <a:p>
            <a:r>
              <a:rPr lang="en-US" dirty="0"/>
              <a:t>We had 18 respondents who serve Nassau, 24 respondents who serve Suffolk, and 3 folks said their org serves both counties</a:t>
            </a:r>
          </a:p>
          <a:p>
            <a:endParaRPr lang="en-US" dirty="0"/>
          </a:p>
        </p:txBody>
      </p:sp>
      <p:sp>
        <p:nvSpPr>
          <p:cNvPr id="4" name="Slide Number Placeholder 3">
            <a:extLst>
              <a:ext uri="{FF2B5EF4-FFF2-40B4-BE49-F238E27FC236}">
                <a16:creationId xmlns:a16="http://schemas.microsoft.com/office/drawing/2014/main" id="{2E6CDC32-2EFF-FF19-B42F-27462157799F}"/>
              </a:ext>
            </a:extLst>
          </p:cNvPr>
          <p:cNvSpPr>
            <a:spLocks noGrp="1"/>
          </p:cNvSpPr>
          <p:nvPr>
            <p:ph type="sldNum" sz="quarter" idx="10"/>
          </p:nvPr>
        </p:nvSpPr>
        <p:spPr/>
        <p:txBody>
          <a:bodyPr/>
          <a:lstStyle/>
          <a:p>
            <a:fld id="{E3AB6271-198A-475E-B1F4-5E0A69DBC608}" type="slidenum">
              <a:rPr lang="en-US" smtClean="0"/>
              <a:t>6</a:t>
            </a:fld>
            <a:endParaRPr lang="en-US" dirty="0"/>
          </a:p>
        </p:txBody>
      </p:sp>
    </p:spTree>
    <p:extLst>
      <p:ext uri="{BB962C8B-B14F-4D97-AF65-F5344CB8AC3E}">
        <p14:creationId xmlns:p14="http://schemas.microsoft.com/office/powerpoint/2010/main" val="12177571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75C02C-E892-A876-685B-0324F02639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9FD005-2518-D01E-FCC7-8D6305C469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9D5D32-4982-9D80-502C-D1DD5E552B46}"/>
              </a:ext>
            </a:extLst>
          </p:cNvPr>
          <p:cNvSpPr>
            <a:spLocks noGrp="1"/>
          </p:cNvSpPr>
          <p:nvPr>
            <p:ph type="body" idx="1"/>
          </p:nvPr>
        </p:nvSpPr>
        <p:spPr/>
        <p:txBody>
          <a:bodyPr/>
          <a:lstStyle/>
          <a:p>
            <a:r>
              <a:rPr lang="en-US" dirty="0"/>
              <a:t>The first question asked respondents to select one of the HRSN buckets from the PA</a:t>
            </a:r>
          </a:p>
          <a:p>
            <a:r>
              <a:rPr lang="en-US" dirty="0"/>
              <a:t>Mental wellbeing and substance use was the front runner, followed by economic wellbeing</a:t>
            </a:r>
          </a:p>
          <a:p>
            <a:r>
              <a:rPr lang="en-US" dirty="0"/>
              <a:t>Safe and healthy communities tied with health insurance coverage/access to care</a:t>
            </a:r>
          </a:p>
          <a:p>
            <a:r>
              <a:rPr lang="en-US" dirty="0"/>
              <a:t>Healthy children tied with prek-12 student success and </a:t>
            </a:r>
            <a:r>
              <a:rPr lang="en-US" dirty="0" err="1"/>
              <a:t>edu</a:t>
            </a:r>
            <a:r>
              <a:rPr lang="en-US" dirty="0"/>
              <a:t> attainment</a:t>
            </a:r>
          </a:p>
          <a:p>
            <a:endParaRPr lang="en-US" dirty="0"/>
          </a:p>
        </p:txBody>
      </p:sp>
      <p:sp>
        <p:nvSpPr>
          <p:cNvPr id="4" name="Slide Number Placeholder 3">
            <a:extLst>
              <a:ext uri="{FF2B5EF4-FFF2-40B4-BE49-F238E27FC236}">
                <a16:creationId xmlns:a16="http://schemas.microsoft.com/office/drawing/2014/main" id="{A460A004-B32C-B86F-0604-6897E0B4F269}"/>
              </a:ext>
            </a:extLst>
          </p:cNvPr>
          <p:cNvSpPr>
            <a:spLocks noGrp="1"/>
          </p:cNvSpPr>
          <p:nvPr>
            <p:ph type="sldNum" sz="quarter" idx="10"/>
          </p:nvPr>
        </p:nvSpPr>
        <p:spPr/>
        <p:txBody>
          <a:bodyPr/>
          <a:lstStyle/>
          <a:p>
            <a:fld id="{E3AB6271-198A-475E-B1F4-5E0A69DBC608}" type="slidenum">
              <a:rPr lang="en-US" smtClean="0"/>
              <a:t>7</a:t>
            </a:fld>
            <a:endParaRPr lang="en-US" dirty="0"/>
          </a:p>
        </p:txBody>
      </p:sp>
    </p:spTree>
    <p:extLst>
      <p:ext uri="{BB962C8B-B14F-4D97-AF65-F5344CB8AC3E}">
        <p14:creationId xmlns:p14="http://schemas.microsoft.com/office/powerpoint/2010/main" val="16475738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64696B-1745-92C5-EB30-198955F7BA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7E7DD7-4241-8A4D-EF63-3EF65969EC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D54683-D278-2FD7-94F4-C043E0A271A5}"/>
              </a:ext>
            </a:extLst>
          </p:cNvPr>
          <p:cNvSpPr>
            <a:spLocks noGrp="1"/>
          </p:cNvSpPr>
          <p:nvPr>
            <p:ph type="body" idx="1"/>
          </p:nvPr>
        </p:nvSpPr>
        <p:spPr/>
        <p:txBody>
          <a:bodyPr/>
          <a:lstStyle/>
          <a:p>
            <a:r>
              <a:rPr lang="en-US" dirty="0"/>
              <a:t>Respondents said the top 3 biggest health and or social problems for the folks they serve are housing instability, anxiety/stress, and poverty</a:t>
            </a:r>
          </a:p>
          <a:p>
            <a:endParaRPr lang="en-US" dirty="0"/>
          </a:p>
        </p:txBody>
      </p:sp>
      <p:sp>
        <p:nvSpPr>
          <p:cNvPr id="4" name="Slide Number Placeholder 3">
            <a:extLst>
              <a:ext uri="{FF2B5EF4-FFF2-40B4-BE49-F238E27FC236}">
                <a16:creationId xmlns:a16="http://schemas.microsoft.com/office/drawing/2014/main" id="{09D393AE-D338-24D4-29CA-DA8125F30899}"/>
              </a:ext>
            </a:extLst>
          </p:cNvPr>
          <p:cNvSpPr>
            <a:spLocks noGrp="1"/>
          </p:cNvSpPr>
          <p:nvPr>
            <p:ph type="sldNum" sz="quarter" idx="10"/>
          </p:nvPr>
        </p:nvSpPr>
        <p:spPr/>
        <p:txBody>
          <a:bodyPr/>
          <a:lstStyle/>
          <a:p>
            <a:fld id="{E3AB6271-198A-475E-B1F4-5E0A69DBC608}" type="slidenum">
              <a:rPr lang="en-US" smtClean="0"/>
              <a:t>8</a:t>
            </a:fld>
            <a:endParaRPr lang="en-US" dirty="0"/>
          </a:p>
        </p:txBody>
      </p:sp>
    </p:spTree>
    <p:extLst>
      <p:ext uri="{BB962C8B-B14F-4D97-AF65-F5344CB8AC3E}">
        <p14:creationId xmlns:p14="http://schemas.microsoft.com/office/powerpoint/2010/main" val="26024044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AC63C4-0A83-4402-15CD-F22EEA8841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467A6C-C90E-1508-9625-2B1E8DB53B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B95E2B-8C9B-CE9A-42A5-C1E145C87293}"/>
              </a:ext>
            </a:extLst>
          </p:cNvPr>
          <p:cNvSpPr>
            <a:spLocks noGrp="1"/>
          </p:cNvSpPr>
          <p:nvPr>
            <p:ph type="body" idx="1"/>
          </p:nvPr>
        </p:nvSpPr>
        <p:spPr/>
        <p:txBody>
          <a:bodyPr/>
          <a:lstStyle/>
          <a:p>
            <a:r>
              <a:rPr lang="en-US" dirty="0"/>
              <a:t>Respondents feel affordable housing, access to community services and support, and job opportunities are the top 3 most helpful interventions to improve the health problems of the folks they serve</a:t>
            </a:r>
          </a:p>
          <a:p>
            <a:endParaRPr lang="en-US" dirty="0"/>
          </a:p>
        </p:txBody>
      </p:sp>
      <p:sp>
        <p:nvSpPr>
          <p:cNvPr id="4" name="Slide Number Placeholder 3">
            <a:extLst>
              <a:ext uri="{FF2B5EF4-FFF2-40B4-BE49-F238E27FC236}">
                <a16:creationId xmlns:a16="http://schemas.microsoft.com/office/drawing/2014/main" id="{A72CD63F-1B8C-3A4E-21BE-6CCE505A8003}"/>
              </a:ext>
            </a:extLst>
          </p:cNvPr>
          <p:cNvSpPr>
            <a:spLocks noGrp="1"/>
          </p:cNvSpPr>
          <p:nvPr>
            <p:ph type="sldNum" sz="quarter" idx="10"/>
          </p:nvPr>
        </p:nvSpPr>
        <p:spPr/>
        <p:txBody>
          <a:bodyPr/>
          <a:lstStyle/>
          <a:p>
            <a:fld id="{E3AB6271-198A-475E-B1F4-5E0A69DBC608}" type="slidenum">
              <a:rPr lang="en-US" smtClean="0"/>
              <a:t>9</a:t>
            </a:fld>
            <a:endParaRPr lang="en-US" dirty="0"/>
          </a:p>
        </p:txBody>
      </p:sp>
    </p:spTree>
    <p:extLst>
      <p:ext uri="{BB962C8B-B14F-4D97-AF65-F5344CB8AC3E}">
        <p14:creationId xmlns:p14="http://schemas.microsoft.com/office/powerpoint/2010/main" val="18110455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03365CF-19CA-46A3-9A80-0F6A457790B9}" type="datetimeFigureOut">
              <a:rPr lang="en-US" smtClean="0"/>
              <a:t>4/24/2025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B54850-47D5-4D8B-AD27-0D7F76F85D3D}" type="slidenum">
              <a:rPr lang="en-US" smtClean="0"/>
              <a:t>‹#›</a:t>
            </a:fld>
            <a:endParaRPr lang="en-US" dirty="0"/>
          </a:p>
        </p:txBody>
      </p:sp>
    </p:spTree>
    <p:extLst>
      <p:ext uri="{BB962C8B-B14F-4D97-AF65-F5344CB8AC3E}">
        <p14:creationId xmlns:p14="http://schemas.microsoft.com/office/powerpoint/2010/main" val="1883530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3365CF-19CA-46A3-9A80-0F6A457790B9}" type="datetimeFigureOut">
              <a:rPr lang="en-US" smtClean="0"/>
              <a:t>4/24/2025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B54850-47D5-4D8B-AD27-0D7F76F85D3D}" type="slidenum">
              <a:rPr lang="en-US" smtClean="0"/>
              <a:t>‹#›</a:t>
            </a:fld>
            <a:endParaRPr lang="en-US" dirty="0"/>
          </a:p>
        </p:txBody>
      </p:sp>
    </p:spTree>
    <p:extLst>
      <p:ext uri="{BB962C8B-B14F-4D97-AF65-F5344CB8AC3E}">
        <p14:creationId xmlns:p14="http://schemas.microsoft.com/office/powerpoint/2010/main" val="851813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3365CF-19CA-46A3-9A80-0F6A457790B9}" type="datetimeFigureOut">
              <a:rPr lang="en-US" smtClean="0"/>
              <a:t>4/24/2025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B54850-47D5-4D8B-AD27-0D7F76F85D3D}" type="slidenum">
              <a:rPr lang="en-US" smtClean="0"/>
              <a:t>‹#›</a:t>
            </a:fld>
            <a:endParaRPr lang="en-US" dirty="0"/>
          </a:p>
        </p:txBody>
      </p:sp>
    </p:spTree>
    <p:extLst>
      <p:ext uri="{BB962C8B-B14F-4D97-AF65-F5344CB8AC3E}">
        <p14:creationId xmlns:p14="http://schemas.microsoft.com/office/powerpoint/2010/main" val="4246896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CC Title Slide">
    <p:spTree>
      <p:nvGrpSpPr>
        <p:cNvPr id="1" name=""/>
        <p:cNvGrpSpPr/>
        <p:nvPr/>
      </p:nvGrpSpPr>
      <p:grpSpPr>
        <a:xfrm>
          <a:off x="0" y="0"/>
          <a:ext cx="0" cy="0"/>
          <a:chOff x="0" y="0"/>
          <a:chExt cx="0" cy="0"/>
        </a:xfrm>
      </p:grpSpPr>
      <p:sp>
        <p:nvSpPr>
          <p:cNvPr id="4" name="Text Placeholder 7"/>
          <p:cNvSpPr>
            <a:spLocks noGrp="1"/>
          </p:cNvSpPr>
          <p:nvPr>
            <p:ph type="body" sz="quarter" idx="15"/>
          </p:nvPr>
        </p:nvSpPr>
        <p:spPr>
          <a:xfrm>
            <a:off x="609600" y="1546841"/>
            <a:ext cx="10972800" cy="4045388"/>
          </a:xfrm>
          <a:prstGeom prst="rect">
            <a:avLst/>
          </a:prstGeom>
        </p:spPr>
        <p:txBody>
          <a:bodyPr tIns="0" rIns="0" bIns="0" anchor="ctr"/>
          <a:lstStyle>
            <a:lvl1pPr algn="ctr">
              <a:buFontTx/>
              <a:buNone/>
              <a:defRPr sz="4400">
                <a:solidFill>
                  <a:schemeClr val="tx1"/>
                </a:solidFill>
              </a:defRPr>
            </a:lvl1pPr>
            <a:lvl2pPr marL="228591" indent="-228591" algn="ctr">
              <a:buClr>
                <a:srgbClr val="C03137"/>
              </a:buClr>
              <a:buFontTx/>
              <a:buNone/>
              <a:defRPr sz="2400"/>
            </a:lvl2pPr>
            <a:lvl3pPr marL="458770" indent="-230179" algn="ctr">
              <a:buFontTx/>
              <a:buNone/>
              <a:defRPr/>
            </a:lvl3pPr>
            <a:lvl4pPr marL="458770" indent="-230179" algn="ctr">
              <a:buFontTx/>
              <a:buNone/>
              <a:defRPr/>
            </a:lvl4pPr>
            <a:lvl5pPr marL="458770" indent="-230179" algn="ctr">
              <a:buFontTx/>
              <a:buNone/>
              <a:defRPr/>
            </a:lvl5pPr>
          </a:lstStyle>
          <a:p>
            <a:pPr lvl="0"/>
            <a:r>
              <a:rPr lang="en-US" dirty="0"/>
              <a:t>Click to edit Master text styles</a:t>
            </a:r>
          </a:p>
          <a:p>
            <a:pPr lvl="1"/>
            <a:r>
              <a:rPr lang="en-US" dirty="0"/>
              <a:t>Second level</a:t>
            </a:r>
          </a:p>
        </p:txBody>
      </p:sp>
      <p:sp>
        <p:nvSpPr>
          <p:cNvPr id="5"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33595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CC Centered Text">
    <p:spTree>
      <p:nvGrpSpPr>
        <p:cNvPr id="1" name=""/>
        <p:cNvGrpSpPr/>
        <p:nvPr/>
      </p:nvGrpSpPr>
      <p:grpSpPr>
        <a:xfrm>
          <a:off x="0" y="0"/>
          <a:ext cx="0" cy="0"/>
          <a:chOff x="0" y="0"/>
          <a:chExt cx="0" cy="0"/>
        </a:xfrm>
      </p:grpSpPr>
      <p:sp>
        <p:nvSpPr>
          <p:cNvPr id="5" name="Text Placeholder 7"/>
          <p:cNvSpPr>
            <a:spLocks noGrp="1"/>
          </p:cNvSpPr>
          <p:nvPr>
            <p:ph type="body" sz="quarter" idx="15"/>
          </p:nvPr>
        </p:nvSpPr>
        <p:spPr>
          <a:xfrm>
            <a:off x="609600" y="1581866"/>
            <a:ext cx="10972800" cy="3653886"/>
          </a:xfrm>
          <a:prstGeom prst="rect">
            <a:avLst/>
          </a:prstGeom>
        </p:spPr>
        <p:txBody>
          <a:bodyPr tIns="0" rIns="0" bIns="0" anchor="ctr"/>
          <a:lstStyle>
            <a:lvl1pPr algn="ctr">
              <a:buFontTx/>
              <a:buNone/>
              <a:defRPr sz="3600">
                <a:solidFill>
                  <a:schemeClr val="tx1"/>
                </a:solidFill>
              </a:defRPr>
            </a:lvl1pPr>
            <a:lvl2pPr marL="228591" indent="-228591" algn="ctr">
              <a:buClr>
                <a:srgbClr val="C03137"/>
              </a:buClr>
              <a:buFontTx/>
              <a:buNone/>
              <a:defRPr sz="2400"/>
            </a:lvl2pPr>
            <a:lvl3pPr marL="458770" indent="-230179" algn="ctr">
              <a:buFontTx/>
              <a:buNone/>
              <a:defRPr/>
            </a:lvl3pPr>
            <a:lvl4pPr marL="458770" indent="-230179" algn="ctr">
              <a:buFontTx/>
              <a:buNone/>
              <a:defRPr/>
            </a:lvl4pPr>
            <a:lvl5pPr marL="458770" indent="-230179" algn="ctr">
              <a:buFontTx/>
              <a:buNone/>
              <a:defRPr/>
            </a:lvl5pPr>
          </a:lstStyle>
          <a:p>
            <a:pPr lvl="0"/>
            <a:r>
              <a:rPr lang="en-US" dirty="0"/>
              <a:t>Click to edit Master text styles</a:t>
            </a:r>
          </a:p>
          <a:p>
            <a:pPr lvl="1"/>
            <a:r>
              <a:rPr lang="en-US" dirty="0"/>
              <a:t>Second level</a:t>
            </a:r>
          </a:p>
        </p:txBody>
      </p:sp>
      <p:sp>
        <p:nvSpPr>
          <p:cNvPr id="6"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631729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CC Left Bulleted Text">
    <p:spTree>
      <p:nvGrpSpPr>
        <p:cNvPr id="1" name=""/>
        <p:cNvGrpSpPr/>
        <p:nvPr/>
      </p:nvGrpSpPr>
      <p:grpSpPr>
        <a:xfrm>
          <a:off x="0" y="0"/>
          <a:ext cx="0" cy="0"/>
          <a:chOff x="0" y="0"/>
          <a:chExt cx="0" cy="0"/>
        </a:xfrm>
      </p:grpSpPr>
      <p:sp>
        <p:nvSpPr>
          <p:cNvPr id="4" name="Text Placeholder 7"/>
          <p:cNvSpPr>
            <a:spLocks noGrp="1"/>
          </p:cNvSpPr>
          <p:nvPr>
            <p:ph type="body" sz="quarter" idx="15"/>
          </p:nvPr>
        </p:nvSpPr>
        <p:spPr>
          <a:xfrm>
            <a:off x="609600" y="1365314"/>
            <a:ext cx="10972800" cy="4701034"/>
          </a:xfrm>
          <a:prstGeom prst="rect">
            <a:avLst/>
          </a:prstGeom>
        </p:spPr>
        <p:txBody>
          <a:bodyPr lIns="0" tIns="0" rIns="0" bIns="0"/>
          <a:lstStyle>
            <a:lvl1pPr marL="365745" indent="-365745">
              <a:buClr>
                <a:srgbClr val="B60225"/>
              </a:buClr>
              <a:buFont typeface="Arial"/>
              <a:buChar char="•"/>
              <a:defRPr sz="3200" baseline="0">
                <a:solidFill>
                  <a:schemeClr val="tx1"/>
                </a:solidFill>
              </a:defRPr>
            </a:lvl1pPr>
            <a:lvl2pPr marL="731491" indent="-365745">
              <a:buClr>
                <a:srgbClr val="B60225"/>
              </a:buClr>
              <a:buFont typeface="Courier New"/>
              <a:buChar char="o"/>
              <a:defRPr sz="2400" baseline="0">
                <a:solidFill>
                  <a:schemeClr val="tx1"/>
                </a:solidFill>
              </a:defRPr>
            </a:lvl2pPr>
            <a:lvl3pPr marL="731491" indent="-365745">
              <a:buClr>
                <a:srgbClr val="B60225"/>
              </a:buClr>
              <a:buFont typeface="Courier New"/>
              <a:buChar char="o"/>
              <a:defRPr sz="2400" baseline="0">
                <a:solidFill>
                  <a:schemeClr val="tx1"/>
                </a:solidFill>
              </a:defRPr>
            </a:lvl3pPr>
            <a:lvl4pPr marL="731491" indent="-365745">
              <a:buClr>
                <a:srgbClr val="B60225"/>
              </a:buClr>
              <a:buFont typeface="Courier New"/>
              <a:buChar char="o"/>
              <a:defRPr sz="2400" baseline="0">
                <a:solidFill>
                  <a:schemeClr val="tx1"/>
                </a:solidFill>
              </a:defRPr>
            </a:lvl4pPr>
            <a:lvl5pPr marL="731491" indent="-365745">
              <a:buClr>
                <a:srgbClr val="B60225"/>
              </a:buClr>
              <a:buFont typeface="Courier New"/>
              <a:buChar char="o"/>
              <a:defRPr sz="2400" baseline="0">
                <a:solidFill>
                  <a:schemeClr val="tx1"/>
                </a:solidFill>
              </a:defRPr>
            </a:lvl5pPr>
          </a:lstStyle>
          <a:p>
            <a:pPr lvl="0"/>
            <a:r>
              <a:rPr lang="en-US" dirty="0"/>
              <a:t>Click to edit Master text styles</a:t>
            </a:r>
          </a:p>
          <a:p>
            <a:pPr lvl="1"/>
            <a:r>
              <a:rPr lang="en-US" dirty="0"/>
              <a:t>Second level</a:t>
            </a:r>
          </a:p>
        </p:txBody>
      </p:sp>
      <p:sp>
        <p:nvSpPr>
          <p:cNvPr id="5"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16179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CC Header followed by Bulle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
        <p:nvSpPr>
          <p:cNvPr id="12" name="Text Placeholder 5"/>
          <p:cNvSpPr>
            <a:spLocks noGrp="1"/>
          </p:cNvSpPr>
          <p:nvPr>
            <p:ph type="body" sz="quarter" idx="11"/>
          </p:nvPr>
        </p:nvSpPr>
        <p:spPr>
          <a:xfrm>
            <a:off x="641356" y="1325650"/>
            <a:ext cx="10941049" cy="4645336"/>
          </a:xfrm>
        </p:spPr>
        <p:txBody>
          <a:bodyPr lIns="0"/>
          <a:lstStyle>
            <a:lvl1pPr marL="0" indent="0">
              <a:buFontTx/>
              <a:buNone/>
              <a:defRPr/>
            </a:lvl1pPr>
            <a:lvl2pPr marL="365110" indent="-365110">
              <a:buFont typeface="Arial"/>
              <a:buChar char="•"/>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1870626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CC Bulleted Text-3 Photos">
    <p:spTree>
      <p:nvGrpSpPr>
        <p:cNvPr id="1" name=""/>
        <p:cNvGrpSpPr/>
        <p:nvPr/>
      </p:nvGrpSpPr>
      <p:grpSpPr>
        <a:xfrm>
          <a:off x="0" y="0"/>
          <a:ext cx="0" cy="0"/>
          <a:chOff x="0" y="0"/>
          <a:chExt cx="0" cy="0"/>
        </a:xfrm>
      </p:grpSpPr>
      <p:sp>
        <p:nvSpPr>
          <p:cNvPr id="7" name="Content Placeholder 2"/>
          <p:cNvSpPr>
            <a:spLocks noGrp="1"/>
          </p:cNvSpPr>
          <p:nvPr>
            <p:ph idx="12"/>
          </p:nvPr>
        </p:nvSpPr>
        <p:spPr>
          <a:xfrm>
            <a:off x="611719" y="1322364"/>
            <a:ext cx="5941483" cy="4704325"/>
          </a:xfrm>
          <a:prstGeom prst="rect">
            <a:avLst/>
          </a:prstGeom>
        </p:spPr>
        <p:txBody>
          <a:bodyPr lIns="0" tIns="0"/>
          <a:lstStyle>
            <a:lvl1pPr marL="365745" indent="-365745">
              <a:buClr>
                <a:srgbClr val="B60225"/>
              </a:buClr>
              <a:buFont typeface="Arial"/>
              <a:buChar char="•"/>
              <a:defRPr sz="3200">
                <a:solidFill>
                  <a:schemeClr val="tx1"/>
                </a:solidFill>
              </a:defRPr>
            </a:lvl1pPr>
            <a:lvl2pPr marL="731491" indent="-365745" algn="l">
              <a:buClr>
                <a:srgbClr val="B60225"/>
              </a:buClr>
              <a:buFont typeface="Courier New"/>
              <a:buChar char="o"/>
              <a:defRPr sz="2400" baseline="0"/>
            </a:lvl2pPr>
          </a:lstStyle>
          <a:p>
            <a:pPr lvl="0"/>
            <a:r>
              <a:rPr lang="en-US" dirty="0"/>
              <a:t>Click to edit Master text styles</a:t>
            </a:r>
          </a:p>
          <a:p>
            <a:pPr lvl="1"/>
            <a:r>
              <a:rPr lang="en-US" dirty="0"/>
              <a:t>Second level</a:t>
            </a:r>
          </a:p>
        </p:txBody>
      </p:sp>
      <p:sp>
        <p:nvSpPr>
          <p:cNvPr id="9" name="Picture Placeholder 2"/>
          <p:cNvSpPr>
            <a:spLocks noGrp="1"/>
          </p:cNvSpPr>
          <p:nvPr>
            <p:ph type="pic" idx="21"/>
          </p:nvPr>
        </p:nvSpPr>
        <p:spPr>
          <a:xfrm>
            <a:off x="7010527" y="4719421"/>
            <a:ext cx="5181476" cy="1640603"/>
          </a:xfrm>
          <a:prstGeom prst="rect">
            <a:avLst/>
          </a:prstGeom>
          <a:solidFill>
            <a:schemeClr val="bg1">
              <a:lumMod val="85000"/>
            </a:schemeClr>
          </a:solidFill>
        </p:spPr>
        <p:txBody>
          <a:bodyPr rtlCol="0">
            <a:normAutofit/>
          </a:bodyPr>
          <a:lstStyle>
            <a:lvl1pPr marL="0" indent="0">
              <a:buNone/>
              <a:defRPr sz="3200"/>
            </a:lvl1pPr>
            <a:lvl2pPr marL="457182" indent="0">
              <a:buNone/>
              <a:defRPr sz="2800"/>
            </a:lvl2pPr>
            <a:lvl3pPr marL="914363" indent="0">
              <a:buNone/>
              <a:defRPr sz="2400"/>
            </a:lvl3pPr>
            <a:lvl4pPr marL="1371545" indent="0">
              <a:buNone/>
              <a:defRPr sz="2000"/>
            </a:lvl4pPr>
            <a:lvl5pPr marL="1828727" indent="0">
              <a:buNone/>
              <a:defRPr sz="2000"/>
            </a:lvl5pPr>
            <a:lvl6pPr marL="2285909" indent="0">
              <a:buNone/>
              <a:defRPr sz="2000"/>
            </a:lvl6pPr>
            <a:lvl7pPr marL="2743090" indent="0">
              <a:buNone/>
              <a:defRPr sz="2000"/>
            </a:lvl7pPr>
            <a:lvl8pPr marL="3200272" indent="0">
              <a:buNone/>
              <a:defRPr sz="2000"/>
            </a:lvl8pPr>
            <a:lvl9pPr marL="3657454" indent="0">
              <a:buNone/>
              <a:defRPr sz="2000"/>
            </a:lvl9pPr>
          </a:lstStyle>
          <a:p>
            <a:pPr lvl="0"/>
            <a:endParaRPr lang="en-US" noProof="0" dirty="0"/>
          </a:p>
        </p:txBody>
      </p:sp>
      <p:sp>
        <p:nvSpPr>
          <p:cNvPr id="16" name="Picture Placeholder 2"/>
          <p:cNvSpPr>
            <a:spLocks noGrp="1"/>
          </p:cNvSpPr>
          <p:nvPr>
            <p:ph type="pic" idx="22"/>
          </p:nvPr>
        </p:nvSpPr>
        <p:spPr>
          <a:xfrm>
            <a:off x="7010527" y="2916708"/>
            <a:ext cx="5181476" cy="1654391"/>
          </a:xfrm>
          <a:prstGeom prst="rect">
            <a:avLst/>
          </a:prstGeom>
          <a:solidFill>
            <a:schemeClr val="bg1">
              <a:lumMod val="85000"/>
            </a:schemeClr>
          </a:solidFill>
        </p:spPr>
        <p:txBody>
          <a:bodyPr rtlCol="0">
            <a:normAutofit/>
          </a:bodyPr>
          <a:lstStyle>
            <a:lvl1pPr marL="0" indent="0">
              <a:buNone/>
              <a:defRPr sz="3200"/>
            </a:lvl1pPr>
            <a:lvl2pPr marL="457182" indent="0">
              <a:buNone/>
              <a:defRPr sz="2800"/>
            </a:lvl2pPr>
            <a:lvl3pPr marL="914363" indent="0">
              <a:buNone/>
              <a:defRPr sz="2400"/>
            </a:lvl3pPr>
            <a:lvl4pPr marL="1371545" indent="0">
              <a:buNone/>
              <a:defRPr sz="2000"/>
            </a:lvl4pPr>
            <a:lvl5pPr marL="1828727" indent="0">
              <a:buNone/>
              <a:defRPr sz="2000"/>
            </a:lvl5pPr>
            <a:lvl6pPr marL="2285909" indent="0">
              <a:buNone/>
              <a:defRPr sz="2000"/>
            </a:lvl6pPr>
            <a:lvl7pPr marL="2743090" indent="0">
              <a:buNone/>
              <a:defRPr sz="2000"/>
            </a:lvl7pPr>
            <a:lvl8pPr marL="3200272" indent="0">
              <a:buNone/>
              <a:defRPr sz="2000"/>
            </a:lvl8pPr>
            <a:lvl9pPr marL="3657454" indent="0">
              <a:buNone/>
              <a:defRPr sz="2000"/>
            </a:lvl9pPr>
          </a:lstStyle>
          <a:p>
            <a:pPr lvl="0"/>
            <a:endParaRPr lang="en-US" noProof="0" dirty="0"/>
          </a:p>
        </p:txBody>
      </p:sp>
      <p:sp>
        <p:nvSpPr>
          <p:cNvPr id="17" name="Picture Placeholder 2"/>
          <p:cNvSpPr>
            <a:spLocks noGrp="1"/>
          </p:cNvSpPr>
          <p:nvPr>
            <p:ph type="pic" idx="23"/>
          </p:nvPr>
        </p:nvSpPr>
        <p:spPr>
          <a:xfrm>
            <a:off x="7010527" y="1113995"/>
            <a:ext cx="5181476" cy="1654391"/>
          </a:xfrm>
          <a:prstGeom prst="rect">
            <a:avLst/>
          </a:prstGeom>
          <a:solidFill>
            <a:schemeClr val="bg1">
              <a:lumMod val="85000"/>
            </a:schemeClr>
          </a:solidFill>
        </p:spPr>
        <p:txBody>
          <a:bodyPr rtlCol="0">
            <a:normAutofit/>
          </a:bodyPr>
          <a:lstStyle>
            <a:lvl1pPr marL="0" indent="0">
              <a:buNone/>
              <a:defRPr sz="3200"/>
            </a:lvl1pPr>
            <a:lvl2pPr marL="457182" indent="0">
              <a:buNone/>
              <a:defRPr sz="2800"/>
            </a:lvl2pPr>
            <a:lvl3pPr marL="914363" indent="0">
              <a:buNone/>
              <a:defRPr sz="2400"/>
            </a:lvl3pPr>
            <a:lvl4pPr marL="1371545" indent="0">
              <a:buNone/>
              <a:defRPr sz="2000"/>
            </a:lvl4pPr>
            <a:lvl5pPr marL="1828727" indent="0">
              <a:buNone/>
              <a:defRPr sz="2000"/>
            </a:lvl5pPr>
            <a:lvl6pPr marL="2285909" indent="0">
              <a:buNone/>
              <a:defRPr sz="2000"/>
            </a:lvl6pPr>
            <a:lvl7pPr marL="2743090" indent="0">
              <a:buNone/>
              <a:defRPr sz="2000"/>
            </a:lvl7pPr>
            <a:lvl8pPr marL="3200272" indent="0">
              <a:buNone/>
              <a:defRPr sz="2000"/>
            </a:lvl8pPr>
            <a:lvl9pPr marL="3657454" indent="0">
              <a:buNone/>
              <a:defRPr sz="2000"/>
            </a:lvl9pPr>
          </a:lstStyle>
          <a:p>
            <a:pPr lvl="0"/>
            <a:endParaRPr lang="en-US" noProof="0" dirty="0"/>
          </a:p>
        </p:txBody>
      </p:sp>
      <p:sp>
        <p:nvSpPr>
          <p:cNvPr id="8"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163387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CC Bulleted Text-1 Picture">
    <p:spTree>
      <p:nvGrpSpPr>
        <p:cNvPr id="1" name=""/>
        <p:cNvGrpSpPr/>
        <p:nvPr/>
      </p:nvGrpSpPr>
      <p:grpSpPr>
        <a:xfrm>
          <a:off x="0" y="0"/>
          <a:ext cx="0" cy="0"/>
          <a:chOff x="0" y="0"/>
          <a:chExt cx="0" cy="0"/>
        </a:xfrm>
      </p:grpSpPr>
      <p:sp>
        <p:nvSpPr>
          <p:cNvPr id="6"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
        <p:nvSpPr>
          <p:cNvPr id="4" name="Title 3"/>
          <p:cNvSpPr>
            <a:spLocks noGrp="1"/>
          </p:cNvSpPr>
          <p:nvPr>
            <p:ph type="title"/>
          </p:nvPr>
        </p:nvSpPr>
        <p:spPr/>
        <p:txBody>
          <a:bodyPr/>
          <a:lstStyle/>
          <a:p>
            <a:r>
              <a:rPr lang="en-US"/>
              <a:t>Click to edit Master title style</a:t>
            </a:r>
          </a:p>
        </p:txBody>
      </p:sp>
      <p:sp>
        <p:nvSpPr>
          <p:cNvPr id="10" name="Picture Placeholder 2"/>
          <p:cNvSpPr>
            <a:spLocks noGrp="1"/>
          </p:cNvSpPr>
          <p:nvPr>
            <p:ph type="pic" idx="1"/>
          </p:nvPr>
        </p:nvSpPr>
        <p:spPr>
          <a:xfrm>
            <a:off x="7010400" y="1111319"/>
            <a:ext cx="5181600" cy="5271436"/>
          </a:xfrm>
          <a:solidFill>
            <a:schemeClr val="bg1">
              <a:lumMod val="85000"/>
            </a:schemeClr>
          </a:solidFill>
        </p:spPr>
        <p:txBody>
          <a:bodyPr rtlCol="0">
            <a:normAutofit/>
          </a:bodyPr>
          <a:lstStyle>
            <a:lvl1pPr marL="0" indent="0">
              <a:buNone/>
              <a:defRPr sz="3200"/>
            </a:lvl1pPr>
            <a:lvl2pPr marL="457182" indent="0">
              <a:buNone/>
              <a:defRPr sz="2800"/>
            </a:lvl2pPr>
            <a:lvl3pPr marL="914363" indent="0">
              <a:buNone/>
              <a:defRPr sz="2400"/>
            </a:lvl3pPr>
            <a:lvl4pPr marL="1371545" indent="0">
              <a:buNone/>
              <a:defRPr sz="2000"/>
            </a:lvl4pPr>
            <a:lvl5pPr marL="1828727" indent="0">
              <a:buNone/>
              <a:defRPr sz="2000"/>
            </a:lvl5pPr>
            <a:lvl6pPr marL="2285909" indent="0">
              <a:buNone/>
              <a:defRPr sz="2000"/>
            </a:lvl6pPr>
            <a:lvl7pPr marL="2743090" indent="0">
              <a:buNone/>
              <a:defRPr sz="2000"/>
            </a:lvl7pPr>
            <a:lvl8pPr marL="3200272" indent="0">
              <a:buNone/>
              <a:defRPr sz="2000"/>
            </a:lvl8pPr>
            <a:lvl9pPr marL="3657454" indent="0">
              <a:buNone/>
              <a:defRPr sz="2000"/>
            </a:lvl9pPr>
          </a:lstStyle>
          <a:p>
            <a:pPr lvl="0"/>
            <a:endParaRPr lang="en-US" noProof="0" dirty="0"/>
          </a:p>
        </p:txBody>
      </p:sp>
      <p:sp>
        <p:nvSpPr>
          <p:cNvPr id="7" name="Content Placeholder 2"/>
          <p:cNvSpPr>
            <a:spLocks noGrp="1"/>
          </p:cNvSpPr>
          <p:nvPr>
            <p:ph idx="12"/>
          </p:nvPr>
        </p:nvSpPr>
        <p:spPr>
          <a:xfrm>
            <a:off x="611719" y="1322364"/>
            <a:ext cx="5941483" cy="4704325"/>
          </a:xfrm>
          <a:prstGeom prst="rect">
            <a:avLst/>
          </a:prstGeom>
        </p:spPr>
        <p:txBody>
          <a:bodyPr lIns="0" tIns="0"/>
          <a:lstStyle>
            <a:lvl1pPr marL="365745" indent="-365745">
              <a:buClr>
                <a:srgbClr val="B60225"/>
              </a:buClr>
              <a:buFont typeface="Arial"/>
              <a:buChar char="•"/>
              <a:defRPr sz="3200">
                <a:solidFill>
                  <a:schemeClr val="tx1"/>
                </a:solidFill>
              </a:defRPr>
            </a:lvl1pPr>
            <a:lvl2pPr marL="731491" indent="-365745" algn="l">
              <a:buClr>
                <a:srgbClr val="B60225"/>
              </a:buClr>
              <a:buFont typeface="Courier New"/>
              <a:buChar char="o"/>
              <a:defRPr sz="2400" baseline="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848366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CC Bulleted Text-2 Charts">
    <p:spTree>
      <p:nvGrpSpPr>
        <p:cNvPr id="1" name=""/>
        <p:cNvGrpSpPr/>
        <p:nvPr/>
      </p:nvGrpSpPr>
      <p:grpSpPr>
        <a:xfrm>
          <a:off x="0" y="0"/>
          <a:ext cx="0" cy="0"/>
          <a:chOff x="0" y="0"/>
          <a:chExt cx="0" cy="0"/>
        </a:xfrm>
      </p:grpSpPr>
      <p:sp>
        <p:nvSpPr>
          <p:cNvPr id="8"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
        <p:nvSpPr>
          <p:cNvPr id="3" name="Title 2"/>
          <p:cNvSpPr>
            <a:spLocks noGrp="1"/>
          </p:cNvSpPr>
          <p:nvPr>
            <p:ph type="title"/>
          </p:nvPr>
        </p:nvSpPr>
        <p:spPr/>
        <p:txBody>
          <a:bodyPr/>
          <a:lstStyle/>
          <a:p>
            <a:r>
              <a:rPr lang="en-US"/>
              <a:t>Click to edit Master title style</a:t>
            </a:r>
          </a:p>
        </p:txBody>
      </p:sp>
      <p:sp>
        <p:nvSpPr>
          <p:cNvPr id="9" name="Chart Placeholder 5"/>
          <p:cNvSpPr>
            <a:spLocks noGrp="1"/>
          </p:cNvSpPr>
          <p:nvPr>
            <p:ph type="chart" sz="quarter" idx="10"/>
          </p:nvPr>
        </p:nvSpPr>
        <p:spPr>
          <a:xfrm>
            <a:off x="6637870" y="1111324"/>
            <a:ext cx="5554133" cy="2560393"/>
          </a:xfrm>
        </p:spPr>
        <p:txBody>
          <a:bodyPr/>
          <a:lstStyle>
            <a:lvl1pPr marL="0" indent="0">
              <a:buFontTx/>
              <a:buNone/>
              <a:defRPr/>
            </a:lvl1pPr>
          </a:lstStyle>
          <a:p>
            <a:endParaRPr lang="en-US" dirty="0"/>
          </a:p>
        </p:txBody>
      </p:sp>
      <p:sp>
        <p:nvSpPr>
          <p:cNvPr id="11" name="Chart Placeholder 7"/>
          <p:cNvSpPr>
            <a:spLocks noGrp="1"/>
          </p:cNvSpPr>
          <p:nvPr>
            <p:ph type="chart" sz="quarter" idx="11"/>
          </p:nvPr>
        </p:nvSpPr>
        <p:spPr>
          <a:xfrm>
            <a:off x="6637870" y="3826396"/>
            <a:ext cx="5554133" cy="2556364"/>
          </a:xfrm>
        </p:spPr>
        <p:txBody>
          <a:bodyPr/>
          <a:lstStyle>
            <a:lvl1pPr marL="0" indent="0">
              <a:buFontTx/>
              <a:buNone/>
              <a:defRPr/>
            </a:lvl1pPr>
          </a:lstStyle>
          <a:p>
            <a:endParaRPr lang="en-US" dirty="0"/>
          </a:p>
        </p:txBody>
      </p:sp>
      <p:sp>
        <p:nvSpPr>
          <p:cNvPr id="7" name="Content Placeholder 2"/>
          <p:cNvSpPr>
            <a:spLocks noGrp="1"/>
          </p:cNvSpPr>
          <p:nvPr>
            <p:ph idx="12"/>
          </p:nvPr>
        </p:nvSpPr>
        <p:spPr>
          <a:xfrm>
            <a:off x="611722" y="1322364"/>
            <a:ext cx="5746097" cy="4704325"/>
          </a:xfrm>
          <a:prstGeom prst="rect">
            <a:avLst/>
          </a:prstGeom>
        </p:spPr>
        <p:txBody>
          <a:bodyPr lIns="0" tIns="0"/>
          <a:lstStyle>
            <a:lvl1pPr marL="365745" indent="-365745">
              <a:buClr>
                <a:srgbClr val="B60225"/>
              </a:buClr>
              <a:buFont typeface="Arial"/>
              <a:buChar char="•"/>
              <a:defRPr sz="3200">
                <a:solidFill>
                  <a:schemeClr val="tx1"/>
                </a:solidFill>
              </a:defRPr>
            </a:lvl1pPr>
            <a:lvl2pPr marL="731491" indent="-365745" algn="l">
              <a:buClr>
                <a:srgbClr val="B60225"/>
              </a:buClr>
              <a:buFont typeface="Courier New"/>
              <a:buChar char="o"/>
              <a:defRPr sz="2400" baseline="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787544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CC Bulleted Text-2 Tables">
    <p:spTree>
      <p:nvGrpSpPr>
        <p:cNvPr id="1" name=""/>
        <p:cNvGrpSpPr/>
        <p:nvPr/>
      </p:nvGrpSpPr>
      <p:grpSpPr>
        <a:xfrm>
          <a:off x="0" y="0"/>
          <a:ext cx="0" cy="0"/>
          <a:chOff x="0" y="0"/>
          <a:chExt cx="0" cy="0"/>
        </a:xfrm>
      </p:grpSpPr>
      <p:sp>
        <p:nvSpPr>
          <p:cNvPr id="2" name="Title 1"/>
          <p:cNvSpPr>
            <a:spLocks noGrp="1"/>
          </p:cNvSpPr>
          <p:nvPr>
            <p:ph type="title"/>
          </p:nvPr>
        </p:nvSpPr>
        <p:spPr>
          <a:xfrm>
            <a:off x="4334933" y="274638"/>
            <a:ext cx="7247467" cy="741362"/>
          </a:xfrm>
          <a:prstGeom prst="rect">
            <a:avLst/>
          </a:prstGeom>
        </p:spPr>
        <p:txBody>
          <a:bodyPr vert="horz" anchor="ctr"/>
          <a:lstStyle>
            <a:lvl1pPr>
              <a:defRPr sz="1800" cap="all" baseline="0">
                <a:solidFill>
                  <a:srgbClr val="B60225"/>
                </a:solidFill>
              </a:defRPr>
            </a:lvl1pPr>
          </a:lstStyle>
          <a:p>
            <a:r>
              <a:rPr lang="en-US" dirty="0"/>
              <a:t>Click to edit Master title style</a:t>
            </a:r>
          </a:p>
        </p:txBody>
      </p:sp>
      <p:sp>
        <p:nvSpPr>
          <p:cNvPr id="7"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
        <p:nvSpPr>
          <p:cNvPr id="11" name="Table Placeholder 5"/>
          <p:cNvSpPr>
            <a:spLocks noGrp="1"/>
          </p:cNvSpPr>
          <p:nvPr>
            <p:ph type="tbl" sz="quarter" idx="11"/>
          </p:nvPr>
        </p:nvSpPr>
        <p:spPr>
          <a:xfrm>
            <a:off x="6588514" y="1116775"/>
            <a:ext cx="5603489" cy="2554943"/>
          </a:xfrm>
        </p:spPr>
        <p:txBody>
          <a:bodyPr/>
          <a:lstStyle>
            <a:lvl1pPr marL="0" indent="0">
              <a:buFontTx/>
              <a:buNone/>
              <a:defRPr/>
            </a:lvl1pPr>
          </a:lstStyle>
          <a:p>
            <a:endParaRPr lang="en-US" dirty="0"/>
          </a:p>
        </p:txBody>
      </p:sp>
      <p:sp>
        <p:nvSpPr>
          <p:cNvPr id="13" name="Table Placeholder 7"/>
          <p:cNvSpPr>
            <a:spLocks noGrp="1"/>
          </p:cNvSpPr>
          <p:nvPr>
            <p:ph type="tbl" sz="quarter" idx="12"/>
          </p:nvPr>
        </p:nvSpPr>
        <p:spPr>
          <a:xfrm>
            <a:off x="6588514" y="3801972"/>
            <a:ext cx="5603489" cy="2572640"/>
          </a:xfrm>
        </p:spPr>
        <p:txBody>
          <a:bodyPr/>
          <a:lstStyle>
            <a:lvl1pPr marL="0" indent="0">
              <a:buFontTx/>
              <a:buNone/>
              <a:defRPr/>
            </a:lvl1pPr>
          </a:lstStyle>
          <a:p>
            <a:endParaRPr lang="en-US" dirty="0"/>
          </a:p>
        </p:txBody>
      </p:sp>
      <p:sp>
        <p:nvSpPr>
          <p:cNvPr id="8" name="Content Placeholder 2"/>
          <p:cNvSpPr>
            <a:spLocks noGrp="1"/>
          </p:cNvSpPr>
          <p:nvPr>
            <p:ph idx="15"/>
          </p:nvPr>
        </p:nvSpPr>
        <p:spPr>
          <a:xfrm>
            <a:off x="611720" y="1322364"/>
            <a:ext cx="5597549" cy="4704325"/>
          </a:xfrm>
          <a:prstGeom prst="rect">
            <a:avLst/>
          </a:prstGeom>
        </p:spPr>
        <p:txBody>
          <a:bodyPr lIns="0" tIns="0"/>
          <a:lstStyle>
            <a:lvl1pPr marL="365745" indent="-365745">
              <a:buClr>
                <a:srgbClr val="B60225"/>
              </a:buClr>
              <a:buFont typeface="Arial"/>
              <a:buChar char="•"/>
              <a:defRPr sz="3200">
                <a:solidFill>
                  <a:schemeClr val="tx1"/>
                </a:solidFill>
              </a:defRPr>
            </a:lvl1pPr>
            <a:lvl2pPr marL="731491" indent="-365745" algn="l">
              <a:buClr>
                <a:srgbClr val="B60225"/>
              </a:buClr>
              <a:buFont typeface="Courier New"/>
              <a:buChar char="o"/>
              <a:defRPr sz="2400" baseline="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740078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3365CF-19CA-46A3-9A80-0F6A457790B9}" type="datetimeFigureOut">
              <a:rPr lang="en-US" smtClean="0"/>
              <a:t>4/24/2025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B54850-47D5-4D8B-AD27-0D7F76F85D3D}" type="slidenum">
              <a:rPr lang="en-US" smtClean="0"/>
              <a:t>‹#›</a:t>
            </a:fld>
            <a:endParaRPr lang="en-US" dirty="0"/>
          </a:p>
        </p:txBody>
      </p:sp>
    </p:spTree>
    <p:extLst>
      <p:ext uri="{BB962C8B-B14F-4D97-AF65-F5344CB8AC3E}">
        <p14:creationId xmlns:p14="http://schemas.microsoft.com/office/powerpoint/2010/main" val="23198434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CC Bulleted Text-2 SmartArt Graphics">
    <p:spTree>
      <p:nvGrpSpPr>
        <p:cNvPr id="1" name=""/>
        <p:cNvGrpSpPr/>
        <p:nvPr/>
      </p:nvGrpSpPr>
      <p:grpSpPr>
        <a:xfrm>
          <a:off x="0" y="0"/>
          <a:ext cx="0" cy="0"/>
          <a:chOff x="0" y="0"/>
          <a:chExt cx="0" cy="0"/>
        </a:xfrm>
      </p:grpSpPr>
      <p:sp>
        <p:nvSpPr>
          <p:cNvPr id="2" name="Title 1"/>
          <p:cNvSpPr>
            <a:spLocks noGrp="1"/>
          </p:cNvSpPr>
          <p:nvPr>
            <p:ph type="title"/>
          </p:nvPr>
        </p:nvSpPr>
        <p:spPr>
          <a:xfrm>
            <a:off x="4741333" y="288518"/>
            <a:ext cx="6827520" cy="723900"/>
          </a:xfrm>
        </p:spPr>
        <p:txBody>
          <a:bodyPr/>
          <a:lstStyle/>
          <a:p>
            <a:r>
              <a:rPr lang="en-US" dirty="0"/>
              <a:t>Click to edit Master title style</a:t>
            </a:r>
          </a:p>
        </p:txBody>
      </p:sp>
      <p:sp>
        <p:nvSpPr>
          <p:cNvPr id="6" name="SmartArt Placeholder 5"/>
          <p:cNvSpPr>
            <a:spLocks noGrp="1"/>
          </p:cNvSpPr>
          <p:nvPr>
            <p:ph type="dgm" sz="quarter" idx="11"/>
          </p:nvPr>
        </p:nvSpPr>
        <p:spPr>
          <a:xfrm>
            <a:off x="6490828" y="1107212"/>
            <a:ext cx="5701177" cy="2572642"/>
          </a:xfrm>
        </p:spPr>
        <p:txBody>
          <a:bodyPr/>
          <a:lstStyle>
            <a:lvl1pPr marL="0" indent="0">
              <a:buFontTx/>
              <a:buNone/>
              <a:defRPr/>
            </a:lvl1pPr>
          </a:lstStyle>
          <a:p>
            <a:endParaRPr lang="en-US" dirty="0"/>
          </a:p>
        </p:txBody>
      </p:sp>
      <p:sp>
        <p:nvSpPr>
          <p:cNvPr id="8" name="SmartArt Placeholder 7"/>
          <p:cNvSpPr>
            <a:spLocks noGrp="1"/>
          </p:cNvSpPr>
          <p:nvPr>
            <p:ph type="dgm" sz="quarter" idx="12"/>
          </p:nvPr>
        </p:nvSpPr>
        <p:spPr>
          <a:xfrm>
            <a:off x="6485470" y="3818259"/>
            <a:ext cx="5706533" cy="2572641"/>
          </a:xfrm>
        </p:spPr>
        <p:txBody>
          <a:bodyPr/>
          <a:lstStyle>
            <a:lvl1pPr marL="0" indent="0">
              <a:buFontTx/>
              <a:buNone/>
              <a:defRPr/>
            </a:lvl1pPr>
          </a:lstStyle>
          <a:p>
            <a:endParaRPr lang="en-US" dirty="0"/>
          </a:p>
        </p:txBody>
      </p:sp>
      <p:sp>
        <p:nvSpPr>
          <p:cNvPr id="7"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
        <p:nvSpPr>
          <p:cNvPr id="9" name="Content Placeholder 2"/>
          <p:cNvSpPr>
            <a:spLocks noGrp="1"/>
          </p:cNvSpPr>
          <p:nvPr>
            <p:ph idx="15"/>
          </p:nvPr>
        </p:nvSpPr>
        <p:spPr>
          <a:xfrm>
            <a:off x="611721" y="1322364"/>
            <a:ext cx="5523276" cy="4704325"/>
          </a:xfrm>
          <a:prstGeom prst="rect">
            <a:avLst/>
          </a:prstGeom>
        </p:spPr>
        <p:txBody>
          <a:bodyPr lIns="0" tIns="0"/>
          <a:lstStyle>
            <a:lvl1pPr marL="365745" indent="-365745">
              <a:buClr>
                <a:srgbClr val="B60225"/>
              </a:buClr>
              <a:buFont typeface="Arial"/>
              <a:buChar char="•"/>
              <a:defRPr sz="3200">
                <a:solidFill>
                  <a:schemeClr val="tx1"/>
                </a:solidFill>
              </a:defRPr>
            </a:lvl1pPr>
            <a:lvl2pPr marL="731491" indent="-365745" algn="l">
              <a:buClr>
                <a:srgbClr val="B60225"/>
              </a:buClr>
              <a:buFont typeface="Courier New"/>
              <a:buChar char="o"/>
              <a:defRPr sz="2400" baseline="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8437220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CC 1 Picture">
    <p:spTree>
      <p:nvGrpSpPr>
        <p:cNvPr id="1" name=""/>
        <p:cNvGrpSpPr/>
        <p:nvPr/>
      </p:nvGrpSpPr>
      <p:grpSpPr>
        <a:xfrm>
          <a:off x="0" y="0"/>
          <a:ext cx="0" cy="0"/>
          <a:chOff x="0" y="0"/>
          <a:chExt cx="0" cy="0"/>
        </a:xfrm>
      </p:grpSpPr>
      <p:sp>
        <p:nvSpPr>
          <p:cNvPr id="5"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
        <p:nvSpPr>
          <p:cNvPr id="3" name="Title 2"/>
          <p:cNvSpPr>
            <a:spLocks noGrp="1"/>
          </p:cNvSpPr>
          <p:nvPr>
            <p:ph type="title"/>
          </p:nvPr>
        </p:nvSpPr>
        <p:spPr/>
        <p:txBody>
          <a:bodyPr/>
          <a:lstStyle/>
          <a:p>
            <a:r>
              <a:rPr lang="en-US"/>
              <a:t>Click to edit Master title style</a:t>
            </a:r>
          </a:p>
        </p:txBody>
      </p:sp>
      <p:sp>
        <p:nvSpPr>
          <p:cNvPr id="9" name="Picture Placeholder 2"/>
          <p:cNvSpPr>
            <a:spLocks noGrp="1"/>
          </p:cNvSpPr>
          <p:nvPr>
            <p:ph type="pic" idx="1"/>
          </p:nvPr>
        </p:nvSpPr>
        <p:spPr>
          <a:xfrm>
            <a:off x="0" y="1099072"/>
            <a:ext cx="12192000" cy="5283683"/>
          </a:xfrm>
          <a:solidFill>
            <a:schemeClr val="bg1">
              <a:lumMod val="85000"/>
            </a:schemeClr>
          </a:solidFill>
        </p:spPr>
        <p:txBody>
          <a:bodyPr rtlCol="0">
            <a:normAutofit/>
          </a:bodyPr>
          <a:lstStyle>
            <a:lvl1pPr marL="0" indent="0">
              <a:buNone/>
              <a:defRPr sz="3200" baseline="0"/>
            </a:lvl1pPr>
            <a:lvl2pPr marL="457182" indent="0">
              <a:buNone/>
              <a:defRPr sz="2800"/>
            </a:lvl2pPr>
            <a:lvl3pPr marL="914363" indent="0">
              <a:buNone/>
              <a:defRPr sz="2400"/>
            </a:lvl3pPr>
            <a:lvl4pPr marL="1371545" indent="0">
              <a:buNone/>
              <a:defRPr sz="2000"/>
            </a:lvl4pPr>
            <a:lvl5pPr marL="1828727" indent="0">
              <a:buNone/>
              <a:defRPr sz="2000"/>
            </a:lvl5pPr>
            <a:lvl6pPr marL="2285909" indent="0">
              <a:buNone/>
              <a:defRPr sz="2000"/>
            </a:lvl6pPr>
            <a:lvl7pPr marL="2743090" indent="0">
              <a:buNone/>
              <a:defRPr sz="2000"/>
            </a:lvl7pPr>
            <a:lvl8pPr marL="3200272" indent="0">
              <a:buNone/>
              <a:defRPr sz="2000"/>
            </a:lvl8pPr>
            <a:lvl9pPr marL="3657454" indent="0">
              <a:buNone/>
              <a:defRPr sz="2000"/>
            </a:lvl9pPr>
          </a:lstStyle>
          <a:p>
            <a:pPr lvl="0"/>
            <a:r>
              <a:rPr lang="en-US" noProof="0" dirty="0"/>
              <a:t>Click icon to add picture</a:t>
            </a:r>
          </a:p>
        </p:txBody>
      </p:sp>
    </p:spTree>
    <p:extLst>
      <p:ext uri="{BB962C8B-B14F-4D97-AF65-F5344CB8AC3E}">
        <p14:creationId xmlns:p14="http://schemas.microsoft.com/office/powerpoint/2010/main" val="11053706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2"/>
            <a:ext cx="103632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963084" y="4626869"/>
            <a:ext cx="10363200" cy="1500187"/>
          </a:xfrm>
        </p:spPr>
        <p:txBody>
          <a:bodyPr anchor="t">
            <a:normAutofit/>
          </a:bodyPr>
          <a:lstStyle>
            <a:lvl1pPr marL="0" indent="0">
              <a:buNone/>
              <a:defRPr sz="2400">
                <a:solidFill>
                  <a:schemeClr val="tx2"/>
                </a:solidFill>
              </a:defRPr>
            </a:lvl1pPr>
            <a:lvl2pPr marL="457182" indent="0">
              <a:buNone/>
              <a:defRPr sz="1800">
                <a:solidFill>
                  <a:schemeClr val="tx1">
                    <a:tint val="75000"/>
                  </a:schemeClr>
                </a:solidFill>
              </a:defRPr>
            </a:lvl2pPr>
            <a:lvl3pPr marL="914363" indent="0">
              <a:buNone/>
              <a:defRPr sz="1600">
                <a:solidFill>
                  <a:schemeClr val="tx1">
                    <a:tint val="75000"/>
                  </a:schemeClr>
                </a:solidFill>
              </a:defRPr>
            </a:lvl3pPr>
            <a:lvl4pPr marL="1371545" indent="0">
              <a:buNone/>
              <a:defRPr sz="1400">
                <a:solidFill>
                  <a:schemeClr val="tx1">
                    <a:tint val="75000"/>
                  </a:schemeClr>
                </a:solidFill>
              </a:defRPr>
            </a:lvl4pPr>
            <a:lvl5pPr marL="1828727" indent="0">
              <a:buNone/>
              <a:defRPr sz="1400">
                <a:solidFill>
                  <a:schemeClr val="tx1">
                    <a:tint val="75000"/>
                  </a:schemeClr>
                </a:solidFill>
              </a:defRPr>
            </a:lvl5pPr>
            <a:lvl6pPr marL="2285909" indent="0">
              <a:buNone/>
              <a:defRPr sz="1400">
                <a:solidFill>
                  <a:schemeClr val="tx1">
                    <a:tint val="75000"/>
                  </a:schemeClr>
                </a:solidFill>
              </a:defRPr>
            </a:lvl6pPr>
            <a:lvl7pPr marL="2743090" indent="0">
              <a:buNone/>
              <a:defRPr sz="1400">
                <a:solidFill>
                  <a:schemeClr val="tx1">
                    <a:tint val="75000"/>
                  </a:schemeClr>
                </a:solidFill>
              </a:defRPr>
            </a:lvl7pPr>
            <a:lvl8pPr marL="3200272" indent="0">
              <a:buNone/>
              <a:defRPr sz="1400">
                <a:solidFill>
                  <a:schemeClr val="tx1">
                    <a:tint val="75000"/>
                  </a:schemeClr>
                </a:solidFill>
              </a:defRPr>
            </a:lvl8pPr>
            <a:lvl9pPr marL="3657454"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18289"/>
            <a:ext cx="3860800" cy="329184"/>
          </a:xfrm>
          <a:prstGeom prst="rect">
            <a:avLst/>
          </a:prstGeom>
        </p:spPr>
        <p:txBody>
          <a:bodyPr/>
          <a:lstStyle/>
          <a:p>
            <a:pPr defTabSz="457182" fontAlgn="base">
              <a:spcBef>
                <a:spcPct val="0"/>
              </a:spcBef>
              <a:spcAft>
                <a:spcPct val="0"/>
              </a:spcAft>
            </a:pPr>
            <a:r>
              <a:rPr lang="en-US">
                <a:solidFill>
                  <a:prstClr val="white"/>
                </a:solidFill>
                <a:latin typeface="Arial" charset="0"/>
                <a:ea typeface="ＭＳ Ｐゴシック" charset="0"/>
              </a:rPr>
              <a:t>3/18/2015</a:t>
            </a:r>
            <a:endParaRPr lang="en-US" dirty="0">
              <a:solidFill>
                <a:prstClr val="white"/>
              </a:solidFill>
              <a:latin typeface="Arial" charset="0"/>
              <a:ea typeface="ＭＳ Ｐゴシック" charset="0"/>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10160000" y="18289"/>
            <a:ext cx="1422400" cy="329184"/>
          </a:xfrm>
          <a:prstGeom prst="rect">
            <a:avLst/>
          </a:prstGeom>
        </p:spPr>
        <p:txBody>
          <a:bodyPr/>
          <a:lstStyle/>
          <a:p>
            <a:pPr defTabSz="457182" fontAlgn="base">
              <a:spcBef>
                <a:spcPct val="0"/>
              </a:spcBef>
              <a:spcAft>
                <a:spcPct val="0"/>
              </a:spcAft>
            </a:pPr>
            <a:fld id="{A14BC5D1-4456-4A6A-84BE-346621CDF629}" type="slidenum">
              <a:rPr lang="en-US" smtClean="0">
                <a:solidFill>
                  <a:prstClr val="white"/>
                </a:solidFill>
                <a:latin typeface="Arial" charset="0"/>
                <a:ea typeface="ＭＳ Ｐゴシック" charset="0"/>
              </a:rPr>
              <a:pPr defTabSz="457182" fontAlgn="base">
                <a:spcBef>
                  <a:spcPct val="0"/>
                </a:spcBef>
                <a:spcAft>
                  <a:spcPct val="0"/>
                </a:spcAft>
              </a:pPr>
              <a:t>‹#›</a:t>
            </a:fld>
            <a:endParaRPr lang="en-US" dirty="0">
              <a:solidFill>
                <a:prstClr val="white"/>
              </a:solidFill>
              <a:latin typeface="Arial" charset="0"/>
              <a:ea typeface="ＭＳ Ｐゴシック" charset="0"/>
            </a:endParaRPr>
          </a:p>
        </p:txBody>
      </p:sp>
      <p:cxnSp>
        <p:nvCxnSpPr>
          <p:cNvPr id="7" name="Straight Connector 6"/>
          <p:cNvCxnSpPr/>
          <p:nvPr/>
        </p:nvCxnSpPr>
        <p:spPr>
          <a:xfrm>
            <a:off x="975360"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2512399"/>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CC Title Slide">
    <p:spTree>
      <p:nvGrpSpPr>
        <p:cNvPr id="1" name=""/>
        <p:cNvGrpSpPr/>
        <p:nvPr/>
      </p:nvGrpSpPr>
      <p:grpSpPr>
        <a:xfrm>
          <a:off x="0" y="0"/>
          <a:ext cx="0" cy="0"/>
          <a:chOff x="0" y="0"/>
          <a:chExt cx="0" cy="0"/>
        </a:xfrm>
      </p:grpSpPr>
      <p:sp>
        <p:nvSpPr>
          <p:cNvPr id="4" name="Text Placeholder 7"/>
          <p:cNvSpPr>
            <a:spLocks noGrp="1"/>
          </p:cNvSpPr>
          <p:nvPr>
            <p:ph type="body" sz="quarter" idx="15"/>
          </p:nvPr>
        </p:nvSpPr>
        <p:spPr>
          <a:xfrm>
            <a:off x="609600" y="1546841"/>
            <a:ext cx="10972800" cy="4045388"/>
          </a:xfrm>
          <a:prstGeom prst="rect">
            <a:avLst/>
          </a:prstGeom>
        </p:spPr>
        <p:txBody>
          <a:bodyPr tIns="0" rIns="0" bIns="0" anchor="ctr"/>
          <a:lstStyle>
            <a:lvl1pPr algn="ctr">
              <a:buFontTx/>
              <a:buNone/>
              <a:defRPr sz="4400">
                <a:solidFill>
                  <a:schemeClr val="tx1"/>
                </a:solidFill>
              </a:defRPr>
            </a:lvl1pPr>
            <a:lvl2pPr marL="228591" indent="-228591" algn="ctr">
              <a:buClr>
                <a:srgbClr val="C03137"/>
              </a:buClr>
              <a:buFontTx/>
              <a:buNone/>
              <a:defRPr sz="2400"/>
            </a:lvl2pPr>
            <a:lvl3pPr marL="458770" indent="-230179" algn="ctr">
              <a:buFontTx/>
              <a:buNone/>
              <a:defRPr/>
            </a:lvl3pPr>
            <a:lvl4pPr marL="458770" indent="-230179" algn="ctr">
              <a:buFontTx/>
              <a:buNone/>
              <a:defRPr/>
            </a:lvl4pPr>
            <a:lvl5pPr marL="458770" indent="-230179" algn="ctr">
              <a:buFontTx/>
              <a:buNone/>
              <a:defRPr/>
            </a:lvl5pPr>
          </a:lstStyle>
          <a:p>
            <a:pPr lvl="0"/>
            <a:r>
              <a:rPr lang="en-US" dirty="0"/>
              <a:t>Click to edit Master text styles</a:t>
            </a:r>
          </a:p>
          <a:p>
            <a:pPr lvl="1"/>
            <a:r>
              <a:rPr lang="en-US" dirty="0"/>
              <a:t>Second level</a:t>
            </a:r>
          </a:p>
        </p:txBody>
      </p:sp>
      <p:sp>
        <p:nvSpPr>
          <p:cNvPr id="5"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522359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CC Centered Text">
    <p:spTree>
      <p:nvGrpSpPr>
        <p:cNvPr id="1" name=""/>
        <p:cNvGrpSpPr/>
        <p:nvPr/>
      </p:nvGrpSpPr>
      <p:grpSpPr>
        <a:xfrm>
          <a:off x="0" y="0"/>
          <a:ext cx="0" cy="0"/>
          <a:chOff x="0" y="0"/>
          <a:chExt cx="0" cy="0"/>
        </a:xfrm>
      </p:grpSpPr>
      <p:sp>
        <p:nvSpPr>
          <p:cNvPr id="5" name="Text Placeholder 7"/>
          <p:cNvSpPr>
            <a:spLocks noGrp="1"/>
          </p:cNvSpPr>
          <p:nvPr>
            <p:ph type="body" sz="quarter" idx="15"/>
          </p:nvPr>
        </p:nvSpPr>
        <p:spPr>
          <a:xfrm>
            <a:off x="609600" y="1581866"/>
            <a:ext cx="10972800" cy="3653886"/>
          </a:xfrm>
          <a:prstGeom prst="rect">
            <a:avLst/>
          </a:prstGeom>
        </p:spPr>
        <p:txBody>
          <a:bodyPr tIns="0" rIns="0" bIns="0" anchor="ctr"/>
          <a:lstStyle>
            <a:lvl1pPr algn="ctr">
              <a:buFontTx/>
              <a:buNone/>
              <a:defRPr sz="3600">
                <a:solidFill>
                  <a:schemeClr val="tx1"/>
                </a:solidFill>
              </a:defRPr>
            </a:lvl1pPr>
            <a:lvl2pPr marL="228591" indent="-228591" algn="ctr">
              <a:buClr>
                <a:srgbClr val="C03137"/>
              </a:buClr>
              <a:buFontTx/>
              <a:buNone/>
              <a:defRPr sz="2400"/>
            </a:lvl2pPr>
            <a:lvl3pPr marL="458770" indent="-230179" algn="ctr">
              <a:buFontTx/>
              <a:buNone/>
              <a:defRPr/>
            </a:lvl3pPr>
            <a:lvl4pPr marL="458770" indent="-230179" algn="ctr">
              <a:buFontTx/>
              <a:buNone/>
              <a:defRPr/>
            </a:lvl4pPr>
            <a:lvl5pPr marL="458770" indent="-230179" algn="ctr">
              <a:buFontTx/>
              <a:buNone/>
              <a:defRPr/>
            </a:lvl5pPr>
          </a:lstStyle>
          <a:p>
            <a:pPr lvl="0"/>
            <a:r>
              <a:rPr lang="en-US" dirty="0"/>
              <a:t>Click to edit Master text styles</a:t>
            </a:r>
          </a:p>
          <a:p>
            <a:pPr lvl="1"/>
            <a:r>
              <a:rPr lang="en-US" dirty="0"/>
              <a:t>Second level</a:t>
            </a:r>
          </a:p>
        </p:txBody>
      </p:sp>
      <p:sp>
        <p:nvSpPr>
          <p:cNvPr id="6"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946180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CC Left Bulleted Text">
    <p:spTree>
      <p:nvGrpSpPr>
        <p:cNvPr id="1" name=""/>
        <p:cNvGrpSpPr/>
        <p:nvPr/>
      </p:nvGrpSpPr>
      <p:grpSpPr>
        <a:xfrm>
          <a:off x="0" y="0"/>
          <a:ext cx="0" cy="0"/>
          <a:chOff x="0" y="0"/>
          <a:chExt cx="0" cy="0"/>
        </a:xfrm>
      </p:grpSpPr>
      <p:sp>
        <p:nvSpPr>
          <p:cNvPr id="4" name="Text Placeholder 7"/>
          <p:cNvSpPr>
            <a:spLocks noGrp="1"/>
          </p:cNvSpPr>
          <p:nvPr>
            <p:ph type="body" sz="quarter" idx="15"/>
          </p:nvPr>
        </p:nvSpPr>
        <p:spPr>
          <a:xfrm>
            <a:off x="609600" y="1365314"/>
            <a:ext cx="10972800" cy="4701034"/>
          </a:xfrm>
          <a:prstGeom prst="rect">
            <a:avLst/>
          </a:prstGeom>
        </p:spPr>
        <p:txBody>
          <a:bodyPr lIns="0" tIns="0" rIns="0" bIns="0"/>
          <a:lstStyle>
            <a:lvl1pPr marL="365745" indent="-365745">
              <a:buClr>
                <a:srgbClr val="B60225"/>
              </a:buClr>
              <a:buFont typeface="Arial"/>
              <a:buChar char="•"/>
              <a:defRPr sz="3200" baseline="0">
                <a:solidFill>
                  <a:schemeClr val="tx1"/>
                </a:solidFill>
              </a:defRPr>
            </a:lvl1pPr>
            <a:lvl2pPr marL="731491" indent="-365745">
              <a:buClr>
                <a:srgbClr val="B60225"/>
              </a:buClr>
              <a:buFont typeface="Courier New"/>
              <a:buChar char="o"/>
              <a:defRPr sz="2400" baseline="0">
                <a:solidFill>
                  <a:schemeClr val="tx1"/>
                </a:solidFill>
              </a:defRPr>
            </a:lvl2pPr>
            <a:lvl3pPr marL="731491" indent="-365745">
              <a:buClr>
                <a:srgbClr val="B60225"/>
              </a:buClr>
              <a:buFont typeface="Courier New"/>
              <a:buChar char="o"/>
              <a:defRPr sz="2400" baseline="0">
                <a:solidFill>
                  <a:schemeClr val="tx1"/>
                </a:solidFill>
              </a:defRPr>
            </a:lvl3pPr>
            <a:lvl4pPr marL="731491" indent="-365745">
              <a:buClr>
                <a:srgbClr val="B60225"/>
              </a:buClr>
              <a:buFont typeface="Courier New"/>
              <a:buChar char="o"/>
              <a:defRPr sz="2400" baseline="0">
                <a:solidFill>
                  <a:schemeClr val="tx1"/>
                </a:solidFill>
              </a:defRPr>
            </a:lvl4pPr>
            <a:lvl5pPr marL="731491" indent="-365745">
              <a:buClr>
                <a:srgbClr val="B60225"/>
              </a:buClr>
              <a:buFont typeface="Courier New"/>
              <a:buChar char="o"/>
              <a:defRPr sz="2400" baseline="0">
                <a:solidFill>
                  <a:schemeClr val="tx1"/>
                </a:solidFill>
              </a:defRPr>
            </a:lvl5pPr>
          </a:lstStyle>
          <a:p>
            <a:pPr lvl="0"/>
            <a:r>
              <a:rPr lang="en-US" dirty="0"/>
              <a:t>Click to edit Master text styles</a:t>
            </a:r>
          </a:p>
          <a:p>
            <a:pPr lvl="1"/>
            <a:r>
              <a:rPr lang="en-US" dirty="0"/>
              <a:t>Second level</a:t>
            </a:r>
          </a:p>
        </p:txBody>
      </p:sp>
      <p:sp>
        <p:nvSpPr>
          <p:cNvPr id="5"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160547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SCC Header followed by Bulle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
        <p:nvSpPr>
          <p:cNvPr id="12" name="Text Placeholder 5"/>
          <p:cNvSpPr>
            <a:spLocks noGrp="1"/>
          </p:cNvSpPr>
          <p:nvPr>
            <p:ph type="body" sz="quarter" idx="11"/>
          </p:nvPr>
        </p:nvSpPr>
        <p:spPr>
          <a:xfrm>
            <a:off x="641356" y="1325650"/>
            <a:ext cx="10941049" cy="4645336"/>
          </a:xfrm>
        </p:spPr>
        <p:txBody>
          <a:bodyPr lIns="0"/>
          <a:lstStyle>
            <a:lvl1pPr marL="0" indent="0">
              <a:buFontTx/>
              <a:buNone/>
              <a:defRPr/>
            </a:lvl1pPr>
            <a:lvl2pPr marL="365110" indent="-365110">
              <a:buFont typeface="Arial"/>
              <a:buChar char="•"/>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1474502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SCC Bulleted Text-3 Photos">
    <p:spTree>
      <p:nvGrpSpPr>
        <p:cNvPr id="1" name=""/>
        <p:cNvGrpSpPr/>
        <p:nvPr/>
      </p:nvGrpSpPr>
      <p:grpSpPr>
        <a:xfrm>
          <a:off x="0" y="0"/>
          <a:ext cx="0" cy="0"/>
          <a:chOff x="0" y="0"/>
          <a:chExt cx="0" cy="0"/>
        </a:xfrm>
      </p:grpSpPr>
      <p:sp>
        <p:nvSpPr>
          <p:cNvPr id="7" name="Content Placeholder 2"/>
          <p:cNvSpPr>
            <a:spLocks noGrp="1"/>
          </p:cNvSpPr>
          <p:nvPr>
            <p:ph idx="12"/>
          </p:nvPr>
        </p:nvSpPr>
        <p:spPr>
          <a:xfrm>
            <a:off x="611719" y="1322364"/>
            <a:ext cx="5941483" cy="4704325"/>
          </a:xfrm>
          <a:prstGeom prst="rect">
            <a:avLst/>
          </a:prstGeom>
        </p:spPr>
        <p:txBody>
          <a:bodyPr lIns="0" tIns="0"/>
          <a:lstStyle>
            <a:lvl1pPr marL="365745" indent="-365745">
              <a:buClr>
                <a:srgbClr val="B60225"/>
              </a:buClr>
              <a:buFont typeface="Arial"/>
              <a:buChar char="•"/>
              <a:defRPr sz="3200">
                <a:solidFill>
                  <a:schemeClr val="tx1"/>
                </a:solidFill>
              </a:defRPr>
            </a:lvl1pPr>
            <a:lvl2pPr marL="731491" indent="-365745" algn="l">
              <a:buClr>
                <a:srgbClr val="B60225"/>
              </a:buClr>
              <a:buFont typeface="Courier New"/>
              <a:buChar char="o"/>
              <a:defRPr sz="2400" baseline="0"/>
            </a:lvl2pPr>
          </a:lstStyle>
          <a:p>
            <a:pPr lvl="0"/>
            <a:r>
              <a:rPr lang="en-US" dirty="0"/>
              <a:t>Click to edit Master text styles</a:t>
            </a:r>
          </a:p>
          <a:p>
            <a:pPr lvl="1"/>
            <a:r>
              <a:rPr lang="en-US" dirty="0"/>
              <a:t>Second level</a:t>
            </a:r>
          </a:p>
        </p:txBody>
      </p:sp>
      <p:sp>
        <p:nvSpPr>
          <p:cNvPr id="9" name="Picture Placeholder 2"/>
          <p:cNvSpPr>
            <a:spLocks noGrp="1"/>
          </p:cNvSpPr>
          <p:nvPr>
            <p:ph type="pic" idx="21"/>
          </p:nvPr>
        </p:nvSpPr>
        <p:spPr>
          <a:xfrm>
            <a:off x="7010527" y="4719421"/>
            <a:ext cx="5181476" cy="1640603"/>
          </a:xfrm>
          <a:prstGeom prst="rect">
            <a:avLst/>
          </a:prstGeom>
          <a:solidFill>
            <a:schemeClr val="bg1">
              <a:lumMod val="85000"/>
            </a:schemeClr>
          </a:solidFill>
        </p:spPr>
        <p:txBody>
          <a:bodyPr rtlCol="0">
            <a:normAutofit/>
          </a:bodyPr>
          <a:lstStyle>
            <a:lvl1pPr marL="0" indent="0">
              <a:buNone/>
              <a:defRPr sz="3200"/>
            </a:lvl1pPr>
            <a:lvl2pPr marL="457182" indent="0">
              <a:buNone/>
              <a:defRPr sz="2800"/>
            </a:lvl2pPr>
            <a:lvl3pPr marL="914363" indent="0">
              <a:buNone/>
              <a:defRPr sz="2400"/>
            </a:lvl3pPr>
            <a:lvl4pPr marL="1371545" indent="0">
              <a:buNone/>
              <a:defRPr sz="2000"/>
            </a:lvl4pPr>
            <a:lvl5pPr marL="1828727" indent="0">
              <a:buNone/>
              <a:defRPr sz="2000"/>
            </a:lvl5pPr>
            <a:lvl6pPr marL="2285909" indent="0">
              <a:buNone/>
              <a:defRPr sz="2000"/>
            </a:lvl6pPr>
            <a:lvl7pPr marL="2743090" indent="0">
              <a:buNone/>
              <a:defRPr sz="2000"/>
            </a:lvl7pPr>
            <a:lvl8pPr marL="3200272" indent="0">
              <a:buNone/>
              <a:defRPr sz="2000"/>
            </a:lvl8pPr>
            <a:lvl9pPr marL="3657454" indent="0">
              <a:buNone/>
              <a:defRPr sz="2000"/>
            </a:lvl9pPr>
          </a:lstStyle>
          <a:p>
            <a:pPr lvl="0"/>
            <a:endParaRPr lang="en-US" noProof="0" dirty="0"/>
          </a:p>
        </p:txBody>
      </p:sp>
      <p:sp>
        <p:nvSpPr>
          <p:cNvPr id="16" name="Picture Placeholder 2"/>
          <p:cNvSpPr>
            <a:spLocks noGrp="1"/>
          </p:cNvSpPr>
          <p:nvPr>
            <p:ph type="pic" idx="22"/>
          </p:nvPr>
        </p:nvSpPr>
        <p:spPr>
          <a:xfrm>
            <a:off x="7010527" y="2916708"/>
            <a:ext cx="5181476" cy="1654391"/>
          </a:xfrm>
          <a:prstGeom prst="rect">
            <a:avLst/>
          </a:prstGeom>
          <a:solidFill>
            <a:schemeClr val="bg1">
              <a:lumMod val="85000"/>
            </a:schemeClr>
          </a:solidFill>
        </p:spPr>
        <p:txBody>
          <a:bodyPr rtlCol="0">
            <a:normAutofit/>
          </a:bodyPr>
          <a:lstStyle>
            <a:lvl1pPr marL="0" indent="0">
              <a:buNone/>
              <a:defRPr sz="3200"/>
            </a:lvl1pPr>
            <a:lvl2pPr marL="457182" indent="0">
              <a:buNone/>
              <a:defRPr sz="2800"/>
            </a:lvl2pPr>
            <a:lvl3pPr marL="914363" indent="0">
              <a:buNone/>
              <a:defRPr sz="2400"/>
            </a:lvl3pPr>
            <a:lvl4pPr marL="1371545" indent="0">
              <a:buNone/>
              <a:defRPr sz="2000"/>
            </a:lvl4pPr>
            <a:lvl5pPr marL="1828727" indent="0">
              <a:buNone/>
              <a:defRPr sz="2000"/>
            </a:lvl5pPr>
            <a:lvl6pPr marL="2285909" indent="0">
              <a:buNone/>
              <a:defRPr sz="2000"/>
            </a:lvl6pPr>
            <a:lvl7pPr marL="2743090" indent="0">
              <a:buNone/>
              <a:defRPr sz="2000"/>
            </a:lvl7pPr>
            <a:lvl8pPr marL="3200272" indent="0">
              <a:buNone/>
              <a:defRPr sz="2000"/>
            </a:lvl8pPr>
            <a:lvl9pPr marL="3657454" indent="0">
              <a:buNone/>
              <a:defRPr sz="2000"/>
            </a:lvl9pPr>
          </a:lstStyle>
          <a:p>
            <a:pPr lvl="0"/>
            <a:endParaRPr lang="en-US" noProof="0" dirty="0"/>
          </a:p>
        </p:txBody>
      </p:sp>
      <p:sp>
        <p:nvSpPr>
          <p:cNvPr id="17" name="Picture Placeholder 2"/>
          <p:cNvSpPr>
            <a:spLocks noGrp="1"/>
          </p:cNvSpPr>
          <p:nvPr>
            <p:ph type="pic" idx="23"/>
          </p:nvPr>
        </p:nvSpPr>
        <p:spPr>
          <a:xfrm>
            <a:off x="7010527" y="1113995"/>
            <a:ext cx="5181476" cy="1654391"/>
          </a:xfrm>
          <a:prstGeom prst="rect">
            <a:avLst/>
          </a:prstGeom>
          <a:solidFill>
            <a:schemeClr val="bg1">
              <a:lumMod val="85000"/>
            </a:schemeClr>
          </a:solidFill>
        </p:spPr>
        <p:txBody>
          <a:bodyPr rtlCol="0">
            <a:normAutofit/>
          </a:bodyPr>
          <a:lstStyle>
            <a:lvl1pPr marL="0" indent="0">
              <a:buNone/>
              <a:defRPr sz="3200"/>
            </a:lvl1pPr>
            <a:lvl2pPr marL="457182" indent="0">
              <a:buNone/>
              <a:defRPr sz="2800"/>
            </a:lvl2pPr>
            <a:lvl3pPr marL="914363" indent="0">
              <a:buNone/>
              <a:defRPr sz="2400"/>
            </a:lvl3pPr>
            <a:lvl4pPr marL="1371545" indent="0">
              <a:buNone/>
              <a:defRPr sz="2000"/>
            </a:lvl4pPr>
            <a:lvl5pPr marL="1828727" indent="0">
              <a:buNone/>
              <a:defRPr sz="2000"/>
            </a:lvl5pPr>
            <a:lvl6pPr marL="2285909" indent="0">
              <a:buNone/>
              <a:defRPr sz="2000"/>
            </a:lvl6pPr>
            <a:lvl7pPr marL="2743090" indent="0">
              <a:buNone/>
              <a:defRPr sz="2000"/>
            </a:lvl7pPr>
            <a:lvl8pPr marL="3200272" indent="0">
              <a:buNone/>
              <a:defRPr sz="2000"/>
            </a:lvl8pPr>
            <a:lvl9pPr marL="3657454" indent="0">
              <a:buNone/>
              <a:defRPr sz="2000"/>
            </a:lvl9pPr>
          </a:lstStyle>
          <a:p>
            <a:pPr lvl="0"/>
            <a:endParaRPr lang="en-US" noProof="0" dirty="0"/>
          </a:p>
        </p:txBody>
      </p:sp>
      <p:sp>
        <p:nvSpPr>
          <p:cNvPr id="8"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70833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SCC Bulleted Text-1 Picture">
    <p:spTree>
      <p:nvGrpSpPr>
        <p:cNvPr id="1" name=""/>
        <p:cNvGrpSpPr/>
        <p:nvPr/>
      </p:nvGrpSpPr>
      <p:grpSpPr>
        <a:xfrm>
          <a:off x="0" y="0"/>
          <a:ext cx="0" cy="0"/>
          <a:chOff x="0" y="0"/>
          <a:chExt cx="0" cy="0"/>
        </a:xfrm>
      </p:grpSpPr>
      <p:sp>
        <p:nvSpPr>
          <p:cNvPr id="6"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
        <p:nvSpPr>
          <p:cNvPr id="4" name="Title 3"/>
          <p:cNvSpPr>
            <a:spLocks noGrp="1"/>
          </p:cNvSpPr>
          <p:nvPr>
            <p:ph type="title"/>
          </p:nvPr>
        </p:nvSpPr>
        <p:spPr/>
        <p:txBody>
          <a:bodyPr/>
          <a:lstStyle/>
          <a:p>
            <a:r>
              <a:rPr lang="en-US"/>
              <a:t>Click to edit Master title style</a:t>
            </a:r>
          </a:p>
        </p:txBody>
      </p:sp>
      <p:sp>
        <p:nvSpPr>
          <p:cNvPr id="10" name="Picture Placeholder 2"/>
          <p:cNvSpPr>
            <a:spLocks noGrp="1"/>
          </p:cNvSpPr>
          <p:nvPr>
            <p:ph type="pic" idx="1"/>
          </p:nvPr>
        </p:nvSpPr>
        <p:spPr>
          <a:xfrm>
            <a:off x="7010400" y="1111319"/>
            <a:ext cx="5181600" cy="5271436"/>
          </a:xfrm>
          <a:solidFill>
            <a:schemeClr val="bg1">
              <a:lumMod val="85000"/>
            </a:schemeClr>
          </a:solidFill>
        </p:spPr>
        <p:txBody>
          <a:bodyPr rtlCol="0">
            <a:normAutofit/>
          </a:bodyPr>
          <a:lstStyle>
            <a:lvl1pPr marL="0" indent="0">
              <a:buNone/>
              <a:defRPr sz="3200"/>
            </a:lvl1pPr>
            <a:lvl2pPr marL="457182" indent="0">
              <a:buNone/>
              <a:defRPr sz="2800"/>
            </a:lvl2pPr>
            <a:lvl3pPr marL="914363" indent="0">
              <a:buNone/>
              <a:defRPr sz="2400"/>
            </a:lvl3pPr>
            <a:lvl4pPr marL="1371545" indent="0">
              <a:buNone/>
              <a:defRPr sz="2000"/>
            </a:lvl4pPr>
            <a:lvl5pPr marL="1828727" indent="0">
              <a:buNone/>
              <a:defRPr sz="2000"/>
            </a:lvl5pPr>
            <a:lvl6pPr marL="2285909" indent="0">
              <a:buNone/>
              <a:defRPr sz="2000"/>
            </a:lvl6pPr>
            <a:lvl7pPr marL="2743090" indent="0">
              <a:buNone/>
              <a:defRPr sz="2000"/>
            </a:lvl7pPr>
            <a:lvl8pPr marL="3200272" indent="0">
              <a:buNone/>
              <a:defRPr sz="2000"/>
            </a:lvl8pPr>
            <a:lvl9pPr marL="3657454" indent="0">
              <a:buNone/>
              <a:defRPr sz="2000"/>
            </a:lvl9pPr>
          </a:lstStyle>
          <a:p>
            <a:pPr lvl="0"/>
            <a:endParaRPr lang="en-US" noProof="0" dirty="0"/>
          </a:p>
        </p:txBody>
      </p:sp>
      <p:sp>
        <p:nvSpPr>
          <p:cNvPr id="7" name="Content Placeholder 2"/>
          <p:cNvSpPr>
            <a:spLocks noGrp="1"/>
          </p:cNvSpPr>
          <p:nvPr>
            <p:ph idx="12"/>
          </p:nvPr>
        </p:nvSpPr>
        <p:spPr>
          <a:xfrm>
            <a:off x="611719" y="1322364"/>
            <a:ext cx="5941483" cy="4704325"/>
          </a:xfrm>
          <a:prstGeom prst="rect">
            <a:avLst/>
          </a:prstGeom>
        </p:spPr>
        <p:txBody>
          <a:bodyPr lIns="0" tIns="0"/>
          <a:lstStyle>
            <a:lvl1pPr marL="365745" indent="-365745">
              <a:buClr>
                <a:srgbClr val="B60225"/>
              </a:buClr>
              <a:buFont typeface="Arial"/>
              <a:buChar char="•"/>
              <a:defRPr sz="3200">
                <a:solidFill>
                  <a:schemeClr val="tx1"/>
                </a:solidFill>
              </a:defRPr>
            </a:lvl1pPr>
            <a:lvl2pPr marL="731491" indent="-365745" algn="l">
              <a:buClr>
                <a:srgbClr val="B60225"/>
              </a:buClr>
              <a:buFont typeface="Courier New"/>
              <a:buChar char="o"/>
              <a:defRPr sz="2400" baseline="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7018350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SCC Bulleted Text-2 Charts">
    <p:spTree>
      <p:nvGrpSpPr>
        <p:cNvPr id="1" name=""/>
        <p:cNvGrpSpPr/>
        <p:nvPr/>
      </p:nvGrpSpPr>
      <p:grpSpPr>
        <a:xfrm>
          <a:off x="0" y="0"/>
          <a:ext cx="0" cy="0"/>
          <a:chOff x="0" y="0"/>
          <a:chExt cx="0" cy="0"/>
        </a:xfrm>
      </p:grpSpPr>
      <p:sp>
        <p:nvSpPr>
          <p:cNvPr id="8"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
        <p:nvSpPr>
          <p:cNvPr id="3" name="Title 2"/>
          <p:cNvSpPr>
            <a:spLocks noGrp="1"/>
          </p:cNvSpPr>
          <p:nvPr>
            <p:ph type="title"/>
          </p:nvPr>
        </p:nvSpPr>
        <p:spPr/>
        <p:txBody>
          <a:bodyPr/>
          <a:lstStyle/>
          <a:p>
            <a:r>
              <a:rPr lang="en-US"/>
              <a:t>Click to edit Master title style</a:t>
            </a:r>
          </a:p>
        </p:txBody>
      </p:sp>
      <p:sp>
        <p:nvSpPr>
          <p:cNvPr id="9" name="Chart Placeholder 5"/>
          <p:cNvSpPr>
            <a:spLocks noGrp="1"/>
          </p:cNvSpPr>
          <p:nvPr>
            <p:ph type="chart" sz="quarter" idx="10"/>
          </p:nvPr>
        </p:nvSpPr>
        <p:spPr>
          <a:xfrm>
            <a:off x="6637870" y="1111324"/>
            <a:ext cx="5554133" cy="2560393"/>
          </a:xfrm>
        </p:spPr>
        <p:txBody>
          <a:bodyPr/>
          <a:lstStyle>
            <a:lvl1pPr marL="0" indent="0">
              <a:buFontTx/>
              <a:buNone/>
              <a:defRPr/>
            </a:lvl1pPr>
          </a:lstStyle>
          <a:p>
            <a:endParaRPr lang="en-US" dirty="0"/>
          </a:p>
        </p:txBody>
      </p:sp>
      <p:sp>
        <p:nvSpPr>
          <p:cNvPr id="11" name="Chart Placeholder 7"/>
          <p:cNvSpPr>
            <a:spLocks noGrp="1"/>
          </p:cNvSpPr>
          <p:nvPr>
            <p:ph type="chart" sz="quarter" idx="11"/>
          </p:nvPr>
        </p:nvSpPr>
        <p:spPr>
          <a:xfrm>
            <a:off x="6637870" y="3826396"/>
            <a:ext cx="5554133" cy="2556364"/>
          </a:xfrm>
        </p:spPr>
        <p:txBody>
          <a:bodyPr/>
          <a:lstStyle>
            <a:lvl1pPr marL="0" indent="0">
              <a:buFontTx/>
              <a:buNone/>
              <a:defRPr/>
            </a:lvl1pPr>
          </a:lstStyle>
          <a:p>
            <a:endParaRPr lang="en-US" dirty="0"/>
          </a:p>
        </p:txBody>
      </p:sp>
      <p:sp>
        <p:nvSpPr>
          <p:cNvPr id="7" name="Content Placeholder 2"/>
          <p:cNvSpPr>
            <a:spLocks noGrp="1"/>
          </p:cNvSpPr>
          <p:nvPr>
            <p:ph idx="12"/>
          </p:nvPr>
        </p:nvSpPr>
        <p:spPr>
          <a:xfrm>
            <a:off x="611722" y="1322364"/>
            <a:ext cx="5746097" cy="4704325"/>
          </a:xfrm>
          <a:prstGeom prst="rect">
            <a:avLst/>
          </a:prstGeom>
        </p:spPr>
        <p:txBody>
          <a:bodyPr lIns="0" tIns="0"/>
          <a:lstStyle>
            <a:lvl1pPr marL="365745" indent="-365745">
              <a:buClr>
                <a:srgbClr val="B60225"/>
              </a:buClr>
              <a:buFont typeface="Arial"/>
              <a:buChar char="•"/>
              <a:defRPr sz="3200">
                <a:solidFill>
                  <a:schemeClr val="tx1"/>
                </a:solidFill>
              </a:defRPr>
            </a:lvl1pPr>
            <a:lvl2pPr marL="731491" indent="-365745" algn="l">
              <a:buClr>
                <a:srgbClr val="B60225"/>
              </a:buClr>
              <a:buFont typeface="Courier New"/>
              <a:buChar char="o"/>
              <a:defRPr sz="2400" baseline="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338461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3365CF-19CA-46A3-9A80-0F6A457790B9}" type="datetimeFigureOut">
              <a:rPr lang="en-US" smtClean="0"/>
              <a:t>4/24/2025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B54850-47D5-4D8B-AD27-0D7F76F85D3D}" type="slidenum">
              <a:rPr lang="en-US" smtClean="0"/>
              <a:t>‹#›</a:t>
            </a:fld>
            <a:endParaRPr lang="en-US" dirty="0"/>
          </a:p>
        </p:txBody>
      </p:sp>
    </p:spTree>
    <p:extLst>
      <p:ext uri="{BB962C8B-B14F-4D97-AF65-F5344CB8AC3E}">
        <p14:creationId xmlns:p14="http://schemas.microsoft.com/office/powerpoint/2010/main" val="12393890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SCC Bulleted Text-2 Tables">
    <p:spTree>
      <p:nvGrpSpPr>
        <p:cNvPr id="1" name=""/>
        <p:cNvGrpSpPr/>
        <p:nvPr/>
      </p:nvGrpSpPr>
      <p:grpSpPr>
        <a:xfrm>
          <a:off x="0" y="0"/>
          <a:ext cx="0" cy="0"/>
          <a:chOff x="0" y="0"/>
          <a:chExt cx="0" cy="0"/>
        </a:xfrm>
      </p:grpSpPr>
      <p:sp>
        <p:nvSpPr>
          <p:cNvPr id="2" name="Title 1"/>
          <p:cNvSpPr>
            <a:spLocks noGrp="1"/>
          </p:cNvSpPr>
          <p:nvPr>
            <p:ph type="title"/>
          </p:nvPr>
        </p:nvSpPr>
        <p:spPr>
          <a:xfrm>
            <a:off x="4334933" y="274638"/>
            <a:ext cx="7247467" cy="741362"/>
          </a:xfrm>
          <a:prstGeom prst="rect">
            <a:avLst/>
          </a:prstGeom>
        </p:spPr>
        <p:txBody>
          <a:bodyPr vert="horz" anchor="ctr"/>
          <a:lstStyle>
            <a:lvl1pPr>
              <a:defRPr sz="1800" cap="all" baseline="0">
                <a:solidFill>
                  <a:srgbClr val="B60225"/>
                </a:solidFill>
              </a:defRPr>
            </a:lvl1pPr>
          </a:lstStyle>
          <a:p>
            <a:r>
              <a:rPr lang="en-US" dirty="0"/>
              <a:t>Click to edit Master title style</a:t>
            </a:r>
          </a:p>
        </p:txBody>
      </p:sp>
      <p:sp>
        <p:nvSpPr>
          <p:cNvPr id="7"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
        <p:nvSpPr>
          <p:cNvPr id="11" name="Table Placeholder 5"/>
          <p:cNvSpPr>
            <a:spLocks noGrp="1"/>
          </p:cNvSpPr>
          <p:nvPr>
            <p:ph type="tbl" sz="quarter" idx="11"/>
          </p:nvPr>
        </p:nvSpPr>
        <p:spPr>
          <a:xfrm>
            <a:off x="6588514" y="1116775"/>
            <a:ext cx="5603489" cy="2554943"/>
          </a:xfrm>
        </p:spPr>
        <p:txBody>
          <a:bodyPr/>
          <a:lstStyle>
            <a:lvl1pPr marL="0" indent="0">
              <a:buFontTx/>
              <a:buNone/>
              <a:defRPr/>
            </a:lvl1pPr>
          </a:lstStyle>
          <a:p>
            <a:endParaRPr lang="en-US" dirty="0"/>
          </a:p>
        </p:txBody>
      </p:sp>
      <p:sp>
        <p:nvSpPr>
          <p:cNvPr id="13" name="Table Placeholder 7"/>
          <p:cNvSpPr>
            <a:spLocks noGrp="1"/>
          </p:cNvSpPr>
          <p:nvPr>
            <p:ph type="tbl" sz="quarter" idx="12"/>
          </p:nvPr>
        </p:nvSpPr>
        <p:spPr>
          <a:xfrm>
            <a:off x="6588514" y="3801972"/>
            <a:ext cx="5603489" cy="2572640"/>
          </a:xfrm>
        </p:spPr>
        <p:txBody>
          <a:bodyPr/>
          <a:lstStyle>
            <a:lvl1pPr marL="0" indent="0">
              <a:buFontTx/>
              <a:buNone/>
              <a:defRPr/>
            </a:lvl1pPr>
          </a:lstStyle>
          <a:p>
            <a:endParaRPr lang="en-US" dirty="0"/>
          </a:p>
        </p:txBody>
      </p:sp>
      <p:sp>
        <p:nvSpPr>
          <p:cNvPr id="8" name="Content Placeholder 2"/>
          <p:cNvSpPr>
            <a:spLocks noGrp="1"/>
          </p:cNvSpPr>
          <p:nvPr>
            <p:ph idx="15"/>
          </p:nvPr>
        </p:nvSpPr>
        <p:spPr>
          <a:xfrm>
            <a:off x="611720" y="1322364"/>
            <a:ext cx="5597549" cy="4704325"/>
          </a:xfrm>
          <a:prstGeom prst="rect">
            <a:avLst/>
          </a:prstGeom>
        </p:spPr>
        <p:txBody>
          <a:bodyPr lIns="0" tIns="0"/>
          <a:lstStyle>
            <a:lvl1pPr marL="365745" indent="-365745">
              <a:buClr>
                <a:srgbClr val="B60225"/>
              </a:buClr>
              <a:buFont typeface="Arial"/>
              <a:buChar char="•"/>
              <a:defRPr sz="3200">
                <a:solidFill>
                  <a:schemeClr val="tx1"/>
                </a:solidFill>
              </a:defRPr>
            </a:lvl1pPr>
            <a:lvl2pPr marL="731491" indent="-365745" algn="l">
              <a:buClr>
                <a:srgbClr val="B60225"/>
              </a:buClr>
              <a:buFont typeface="Courier New"/>
              <a:buChar char="o"/>
              <a:defRPr sz="2400" baseline="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9049565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SCC Bulleted Text-2 SmartArt Graphics">
    <p:spTree>
      <p:nvGrpSpPr>
        <p:cNvPr id="1" name=""/>
        <p:cNvGrpSpPr/>
        <p:nvPr/>
      </p:nvGrpSpPr>
      <p:grpSpPr>
        <a:xfrm>
          <a:off x="0" y="0"/>
          <a:ext cx="0" cy="0"/>
          <a:chOff x="0" y="0"/>
          <a:chExt cx="0" cy="0"/>
        </a:xfrm>
      </p:grpSpPr>
      <p:sp>
        <p:nvSpPr>
          <p:cNvPr id="2" name="Title 1"/>
          <p:cNvSpPr>
            <a:spLocks noGrp="1"/>
          </p:cNvSpPr>
          <p:nvPr>
            <p:ph type="title"/>
          </p:nvPr>
        </p:nvSpPr>
        <p:spPr>
          <a:xfrm>
            <a:off x="4741333" y="288518"/>
            <a:ext cx="6827520" cy="723900"/>
          </a:xfrm>
        </p:spPr>
        <p:txBody>
          <a:bodyPr/>
          <a:lstStyle/>
          <a:p>
            <a:r>
              <a:rPr lang="en-US" dirty="0"/>
              <a:t>Click to edit Master title style</a:t>
            </a:r>
          </a:p>
        </p:txBody>
      </p:sp>
      <p:sp>
        <p:nvSpPr>
          <p:cNvPr id="6" name="SmartArt Placeholder 5"/>
          <p:cNvSpPr>
            <a:spLocks noGrp="1"/>
          </p:cNvSpPr>
          <p:nvPr>
            <p:ph type="dgm" sz="quarter" idx="11"/>
          </p:nvPr>
        </p:nvSpPr>
        <p:spPr>
          <a:xfrm>
            <a:off x="6490828" y="1107212"/>
            <a:ext cx="5701177" cy="2572642"/>
          </a:xfrm>
        </p:spPr>
        <p:txBody>
          <a:bodyPr/>
          <a:lstStyle>
            <a:lvl1pPr marL="0" indent="0">
              <a:buFontTx/>
              <a:buNone/>
              <a:defRPr/>
            </a:lvl1pPr>
          </a:lstStyle>
          <a:p>
            <a:endParaRPr lang="en-US" dirty="0"/>
          </a:p>
        </p:txBody>
      </p:sp>
      <p:sp>
        <p:nvSpPr>
          <p:cNvPr id="8" name="SmartArt Placeholder 7"/>
          <p:cNvSpPr>
            <a:spLocks noGrp="1"/>
          </p:cNvSpPr>
          <p:nvPr>
            <p:ph type="dgm" sz="quarter" idx="12"/>
          </p:nvPr>
        </p:nvSpPr>
        <p:spPr>
          <a:xfrm>
            <a:off x="6485470" y="3818259"/>
            <a:ext cx="5706533" cy="2572641"/>
          </a:xfrm>
        </p:spPr>
        <p:txBody>
          <a:bodyPr/>
          <a:lstStyle>
            <a:lvl1pPr marL="0" indent="0">
              <a:buFontTx/>
              <a:buNone/>
              <a:defRPr/>
            </a:lvl1pPr>
          </a:lstStyle>
          <a:p>
            <a:endParaRPr lang="en-US" dirty="0"/>
          </a:p>
        </p:txBody>
      </p:sp>
      <p:sp>
        <p:nvSpPr>
          <p:cNvPr id="7"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
        <p:nvSpPr>
          <p:cNvPr id="9" name="Content Placeholder 2"/>
          <p:cNvSpPr>
            <a:spLocks noGrp="1"/>
          </p:cNvSpPr>
          <p:nvPr>
            <p:ph idx="15"/>
          </p:nvPr>
        </p:nvSpPr>
        <p:spPr>
          <a:xfrm>
            <a:off x="611721" y="1322364"/>
            <a:ext cx="5523276" cy="4704325"/>
          </a:xfrm>
          <a:prstGeom prst="rect">
            <a:avLst/>
          </a:prstGeom>
        </p:spPr>
        <p:txBody>
          <a:bodyPr lIns="0" tIns="0"/>
          <a:lstStyle>
            <a:lvl1pPr marL="365745" indent="-365745">
              <a:buClr>
                <a:srgbClr val="B60225"/>
              </a:buClr>
              <a:buFont typeface="Arial"/>
              <a:buChar char="•"/>
              <a:defRPr sz="3200">
                <a:solidFill>
                  <a:schemeClr val="tx1"/>
                </a:solidFill>
              </a:defRPr>
            </a:lvl1pPr>
            <a:lvl2pPr marL="731491" indent="-365745" algn="l">
              <a:buClr>
                <a:srgbClr val="B60225"/>
              </a:buClr>
              <a:buFont typeface="Courier New"/>
              <a:buChar char="o"/>
              <a:defRPr sz="2400" baseline="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6865200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SCC 1 Picture">
    <p:spTree>
      <p:nvGrpSpPr>
        <p:cNvPr id="1" name=""/>
        <p:cNvGrpSpPr/>
        <p:nvPr/>
      </p:nvGrpSpPr>
      <p:grpSpPr>
        <a:xfrm>
          <a:off x="0" y="0"/>
          <a:ext cx="0" cy="0"/>
          <a:chOff x="0" y="0"/>
          <a:chExt cx="0" cy="0"/>
        </a:xfrm>
      </p:grpSpPr>
      <p:sp>
        <p:nvSpPr>
          <p:cNvPr id="5"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
        <p:nvSpPr>
          <p:cNvPr id="3" name="Title 2"/>
          <p:cNvSpPr>
            <a:spLocks noGrp="1"/>
          </p:cNvSpPr>
          <p:nvPr>
            <p:ph type="title"/>
          </p:nvPr>
        </p:nvSpPr>
        <p:spPr/>
        <p:txBody>
          <a:bodyPr/>
          <a:lstStyle/>
          <a:p>
            <a:r>
              <a:rPr lang="en-US"/>
              <a:t>Click to edit Master title style</a:t>
            </a:r>
          </a:p>
        </p:txBody>
      </p:sp>
      <p:sp>
        <p:nvSpPr>
          <p:cNvPr id="9" name="Picture Placeholder 2"/>
          <p:cNvSpPr>
            <a:spLocks noGrp="1"/>
          </p:cNvSpPr>
          <p:nvPr>
            <p:ph type="pic" idx="1"/>
          </p:nvPr>
        </p:nvSpPr>
        <p:spPr>
          <a:xfrm>
            <a:off x="0" y="1099072"/>
            <a:ext cx="12192000" cy="5283683"/>
          </a:xfrm>
          <a:solidFill>
            <a:schemeClr val="bg1">
              <a:lumMod val="85000"/>
            </a:schemeClr>
          </a:solidFill>
        </p:spPr>
        <p:txBody>
          <a:bodyPr rtlCol="0">
            <a:normAutofit/>
          </a:bodyPr>
          <a:lstStyle>
            <a:lvl1pPr marL="0" indent="0">
              <a:buNone/>
              <a:defRPr sz="3200" baseline="0"/>
            </a:lvl1pPr>
            <a:lvl2pPr marL="457182" indent="0">
              <a:buNone/>
              <a:defRPr sz="2800"/>
            </a:lvl2pPr>
            <a:lvl3pPr marL="914363" indent="0">
              <a:buNone/>
              <a:defRPr sz="2400"/>
            </a:lvl3pPr>
            <a:lvl4pPr marL="1371545" indent="0">
              <a:buNone/>
              <a:defRPr sz="2000"/>
            </a:lvl4pPr>
            <a:lvl5pPr marL="1828727" indent="0">
              <a:buNone/>
              <a:defRPr sz="2000"/>
            </a:lvl5pPr>
            <a:lvl6pPr marL="2285909" indent="0">
              <a:buNone/>
              <a:defRPr sz="2000"/>
            </a:lvl6pPr>
            <a:lvl7pPr marL="2743090" indent="0">
              <a:buNone/>
              <a:defRPr sz="2000"/>
            </a:lvl7pPr>
            <a:lvl8pPr marL="3200272" indent="0">
              <a:buNone/>
              <a:defRPr sz="2000"/>
            </a:lvl8pPr>
            <a:lvl9pPr marL="3657454" indent="0">
              <a:buNone/>
              <a:defRPr sz="2000"/>
            </a:lvl9pPr>
          </a:lstStyle>
          <a:p>
            <a:pPr lvl="0"/>
            <a:r>
              <a:rPr lang="en-US" noProof="0" dirty="0"/>
              <a:t>Click icon to add picture</a:t>
            </a:r>
          </a:p>
        </p:txBody>
      </p:sp>
    </p:spTree>
    <p:extLst>
      <p:ext uri="{BB962C8B-B14F-4D97-AF65-F5344CB8AC3E}">
        <p14:creationId xmlns:p14="http://schemas.microsoft.com/office/powerpoint/2010/main" val="40637441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2"/>
            <a:ext cx="103632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963084" y="4626869"/>
            <a:ext cx="10363200" cy="1500187"/>
          </a:xfrm>
        </p:spPr>
        <p:txBody>
          <a:bodyPr anchor="t">
            <a:normAutofit/>
          </a:bodyPr>
          <a:lstStyle>
            <a:lvl1pPr marL="0" indent="0">
              <a:buNone/>
              <a:defRPr sz="2400">
                <a:solidFill>
                  <a:schemeClr val="tx2"/>
                </a:solidFill>
              </a:defRPr>
            </a:lvl1pPr>
            <a:lvl2pPr marL="457182" indent="0">
              <a:buNone/>
              <a:defRPr sz="1800">
                <a:solidFill>
                  <a:schemeClr val="tx1">
                    <a:tint val="75000"/>
                  </a:schemeClr>
                </a:solidFill>
              </a:defRPr>
            </a:lvl2pPr>
            <a:lvl3pPr marL="914363" indent="0">
              <a:buNone/>
              <a:defRPr sz="1600">
                <a:solidFill>
                  <a:schemeClr val="tx1">
                    <a:tint val="75000"/>
                  </a:schemeClr>
                </a:solidFill>
              </a:defRPr>
            </a:lvl3pPr>
            <a:lvl4pPr marL="1371545" indent="0">
              <a:buNone/>
              <a:defRPr sz="1400">
                <a:solidFill>
                  <a:schemeClr val="tx1">
                    <a:tint val="75000"/>
                  </a:schemeClr>
                </a:solidFill>
              </a:defRPr>
            </a:lvl4pPr>
            <a:lvl5pPr marL="1828727" indent="0">
              <a:buNone/>
              <a:defRPr sz="1400">
                <a:solidFill>
                  <a:schemeClr val="tx1">
                    <a:tint val="75000"/>
                  </a:schemeClr>
                </a:solidFill>
              </a:defRPr>
            </a:lvl5pPr>
            <a:lvl6pPr marL="2285909" indent="0">
              <a:buNone/>
              <a:defRPr sz="1400">
                <a:solidFill>
                  <a:schemeClr val="tx1">
                    <a:tint val="75000"/>
                  </a:schemeClr>
                </a:solidFill>
              </a:defRPr>
            </a:lvl6pPr>
            <a:lvl7pPr marL="2743090" indent="0">
              <a:buNone/>
              <a:defRPr sz="1400">
                <a:solidFill>
                  <a:schemeClr val="tx1">
                    <a:tint val="75000"/>
                  </a:schemeClr>
                </a:solidFill>
              </a:defRPr>
            </a:lvl7pPr>
            <a:lvl8pPr marL="3200272" indent="0">
              <a:buNone/>
              <a:defRPr sz="1400">
                <a:solidFill>
                  <a:schemeClr val="tx1">
                    <a:tint val="75000"/>
                  </a:schemeClr>
                </a:solidFill>
              </a:defRPr>
            </a:lvl8pPr>
            <a:lvl9pPr marL="3657454"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18289"/>
            <a:ext cx="3860800" cy="329184"/>
          </a:xfrm>
          <a:prstGeom prst="rect">
            <a:avLst/>
          </a:prstGeom>
        </p:spPr>
        <p:txBody>
          <a:bodyPr/>
          <a:lstStyle/>
          <a:p>
            <a:pPr defTabSz="457182" fontAlgn="base">
              <a:spcBef>
                <a:spcPct val="0"/>
              </a:spcBef>
              <a:spcAft>
                <a:spcPct val="0"/>
              </a:spcAft>
            </a:pPr>
            <a:r>
              <a:rPr lang="en-US">
                <a:solidFill>
                  <a:prstClr val="white"/>
                </a:solidFill>
                <a:latin typeface="Arial" charset="0"/>
                <a:ea typeface="ＭＳ Ｐゴシック" charset="0"/>
              </a:rPr>
              <a:t>3/18/2015</a:t>
            </a:r>
            <a:endParaRPr lang="en-US" dirty="0">
              <a:solidFill>
                <a:prstClr val="white"/>
              </a:solidFill>
              <a:latin typeface="Arial" charset="0"/>
              <a:ea typeface="ＭＳ Ｐゴシック" charset="0"/>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10160000" y="18289"/>
            <a:ext cx="1422400" cy="329184"/>
          </a:xfrm>
          <a:prstGeom prst="rect">
            <a:avLst/>
          </a:prstGeom>
        </p:spPr>
        <p:txBody>
          <a:bodyPr/>
          <a:lstStyle/>
          <a:p>
            <a:pPr defTabSz="457182" fontAlgn="base">
              <a:spcBef>
                <a:spcPct val="0"/>
              </a:spcBef>
              <a:spcAft>
                <a:spcPct val="0"/>
              </a:spcAft>
            </a:pPr>
            <a:fld id="{A14BC5D1-4456-4A6A-84BE-346621CDF629}" type="slidenum">
              <a:rPr lang="en-US" smtClean="0">
                <a:solidFill>
                  <a:prstClr val="white"/>
                </a:solidFill>
                <a:latin typeface="Arial" charset="0"/>
                <a:ea typeface="ＭＳ Ｐゴシック" charset="0"/>
              </a:rPr>
              <a:pPr defTabSz="457182" fontAlgn="base">
                <a:spcBef>
                  <a:spcPct val="0"/>
                </a:spcBef>
                <a:spcAft>
                  <a:spcPct val="0"/>
                </a:spcAft>
              </a:pPr>
              <a:t>‹#›</a:t>
            </a:fld>
            <a:endParaRPr lang="en-US" dirty="0">
              <a:solidFill>
                <a:prstClr val="white"/>
              </a:solidFill>
              <a:latin typeface="Arial" charset="0"/>
              <a:ea typeface="ＭＳ Ｐゴシック" charset="0"/>
            </a:endParaRPr>
          </a:p>
        </p:txBody>
      </p:sp>
      <p:cxnSp>
        <p:nvCxnSpPr>
          <p:cNvPr id="7" name="Straight Connector 6"/>
          <p:cNvCxnSpPr/>
          <p:nvPr/>
        </p:nvCxnSpPr>
        <p:spPr>
          <a:xfrm>
            <a:off x="975360"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1448699"/>
      </p:ext>
    </p:extLst>
  </p:cSld>
  <p:clrMapOvr>
    <a:overrideClrMapping bg1="dk1" tx1="lt1" bg2="dk2" tx2="lt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SCC Title Slide">
    <p:spTree>
      <p:nvGrpSpPr>
        <p:cNvPr id="1" name=""/>
        <p:cNvGrpSpPr/>
        <p:nvPr/>
      </p:nvGrpSpPr>
      <p:grpSpPr>
        <a:xfrm>
          <a:off x="0" y="0"/>
          <a:ext cx="0" cy="0"/>
          <a:chOff x="0" y="0"/>
          <a:chExt cx="0" cy="0"/>
        </a:xfrm>
      </p:grpSpPr>
      <p:sp>
        <p:nvSpPr>
          <p:cNvPr id="4" name="Text Placeholder 7"/>
          <p:cNvSpPr>
            <a:spLocks noGrp="1"/>
          </p:cNvSpPr>
          <p:nvPr>
            <p:ph type="body" sz="quarter" idx="15"/>
          </p:nvPr>
        </p:nvSpPr>
        <p:spPr>
          <a:xfrm>
            <a:off x="609600" y="1546841"/>
            <a:ext cx="10972800" cy="4045388"/>
          </a:xfrm>
          <a:prstGeom prst="rect">
            <a:avLst/>
          </a:prstGeom>
        </p:spPr>
        <p:txBody>
          <a:bodyPr tIns="0" rIns="0" bIns="0" anchor="ctr"/>
          <a:lstStyle>
            <a:lvl1pPr algn="ctr">
              <a:buFontTx/>
              <a:buNone/>
              <a:defRPr sz="4400">
                <a:solidFill>
                  <a:schemeClr val="tx1"/>
                </a:solidFill>
              </a:defRPr>
            </a:lvl1pPr>
            <a:lvl2pPr marL="228591" indent="-228591" algn="ctr">
              <a:buClr>
                <a:srgbClr val="C03137"/>
              </a:buClr>
              <a:buFontTx/>
              <a:buNone/>
              <a:defRPr sz="2400"/>
            </a:lvl2pPr>
            <a:lvl3pPr marL="458770" indent="-230179" algn="ctr">
              <a:buFontTx/>
              <a:buNone/>
              <a:defRPr/>
            </a:lvl3pPr>
            <a:lvl4pPr marL="458770" indent="-230179" algn="ctr">
              <a:buFontTx/>
              <a:buNone/>
              <a:defRPr/>
            </a:lvl4pPr>
            <a:lvl5pPr marL="458770" indent="-230179" algn="ctr">
              <a:buFontTx/>
              <a:buNone/>
              <a:defRPr/>
            </a:lvl5pPr>
          </a:lstStyle>
          <a:p>
            <a:pPr lvl="0"/>
            <a:r>
              <a:rPr lang="en-US" dirty="0"/>
              <a:t>Click to edit Master text styles</a:t>
            </a:r>
          </a:p>
          <a:p>
            <a:pPr lvl="1"/>
            <a:r>
              <a:rPr lang="en-US" dirty="0"/>
              <a:t>Second level</a:t>
            </a:r>
          </a:p>
        </p:txBody>
      </p:sp>
      <p:sp>
        <p:nvSpPr>
          <p:cNvPr id="5"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370510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SCC Centered Text">
    <p:spTree>
      <p:nvGrpSpPr>
        <p:cNvPr id="1" name=""/>
        <p:cNvGrpSpPr/>
        <p:nvPr/>
      </p:nvGrpSpPr>
      <p:grpSpPr>
        <a:xfrm>
          <a:off x="0" y="0"/>
          <a:ext cx="0" cy="0"/>
          <a:chOff x="0" y="0"/>
          <a:chExt cx="0" cy="0"/>
        </a:xfrm>
      </p:grpSpPr>
      <p:sp>
        <p:nvSpPr>
          <p:cNvPr id="5" name="Text Placeholder 7"/>
          <p:cNvSpPr>
            <a:spLocks noGrp="1"/>
          </p:cNvSpPr>
          <p:nvPr>
            <p:ph type="body" sz="quarter" idx="15"/>
          </p:nvPr>
        </p:nvSpPr>
        <p:spPr>
          <a:xfrm>
            <a:off x="609600" y="1581866"/>
            <a:ext cx="10972800" cy="3653886"/>
          </a:xfrm>
          <a:prstGeom prst="rect">
            <a:avLst/>
          </a:prstGeom>
        </p:spPr>
        <p:txBody>
          <a:bodyPr tIns="0" rIns="0" bIns="0" anchor="ctr"/>
          <a:lstStyle>
            <a:lvl1pPr algn="ctr">
              <a:buFontTx/>
              <a:buNone/>
              <a:defRPr sz="3600">
                <a:solidFill>
                  <a:schemeClr val="tx1"/>
                </a:solidFill>
              </a:defRPr>
            </a:lvl1pPr>
            <a:lvl2pPr marL="228591" indent="-228591" algn="ctr">
              <a:buClr>
                <a:srgbClr val="C03137"/>
              </a:buClr>
              <a:buFontTx/>
              <a:buNone/>
              <a:defRPr sz="2400"/>
            </a:lvl2pPr>
            <a:lvl3pPr marL="458770" indent="-230179" algn="ctr">
              <a:buFontTx/>
              <a:buNone/>
              <a:defRPr/>
            </a:lvl3pPr>
            <a:lvl4pPr marL="458770" indent="-230179" algn="ctr">
              <a:buFontTx/>
              <a:buNone/>
              <a:defRPr/>
            </a:lvl4pPr>
            <a:lvl5pPr marL="458770" indent="-230179" algn="ctr">
              <a:buFontTx/>
              <a:buNone/>
              <a:defRPr/>
            </a:lvl5pPr>
          </a:lstStyle>
          <a:p>
            <a:pPr lvl="0"/>
            <a:r>
              <a:rPr lang="en-US" dirty="0"/>
              <a:t>Click to edit Master text styles</a:t>
            </a:r>
          </a:p>
          <a:p>
            <a:pPr lvl="1"/>
            <a:r>
              <a:rPr lang="en-US" dirty="0"/>
              <a:t>Second level</a:t>
            </a:r>
          </a:p>
        </p:txBody>
      </p:sp>
      <p:sp>
        <p:nvSpPr>
          <p:cNvPr id="6"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024741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SCC Left Bulleted Text">
    <p:spTree>
      <p:nvGrpSpPr>
        <p:cNvPr id="1" name=""/>
        <p:cNvGrpSpPr/>
        <p:nvPr/>
      </p:nvGrpSpPr>
      <p:grpSpPr>
        <a:xfrm>
          <a:off x="0" y="0"/>
          <a:ext cx="0" cy="0"/>
          <a:chOff x="0" y="0"/>
          <a:chExt cx="0" cy="0"/>
        </a:xfrm>
      </p:grpSpPr>
      <p:sp>
        <p:nvSpPr>
          <p:cNvPr id="4" name="Text Placeholder 7"/>
          <p:cNvSpPr>
            <a:spLocks noGrp="1"/>
          </p:cNvSpPr>
          <p:nvPr>
            <p:ph type="body" sz="quarter" idx="15"/>
          </p:nvPr>
        </p:nvSpPr>
        <p:spPr>
          <a:xfrm>
            <a:off x="609600" y="1365314"/>
            <a:ext cx="10972800" cy="4701034"/>
          </a:xfrm>
          <a:prstGeom prst="rect">
            <a:avLst/>
          </a:prstGeom>
        </p:spPr>
        <p:txBody>
          <a:bodyPr lIns="0" tIns="0" rIns="0" bIns="0"/>
          <a:lstStyle>
            <a:lvl1pPr marL="365745" indent="-365745">
              <a:buClr>
                <a:srgbClr val="B60225"/>
              </a:buClr>
              <a:buFont typeface="Arial"/>
              <a:buChar char="•"/>
              <a:defRPr sz="3200" baseline="0">
                <a:solidFill>
                  <a:schemeClr val="tx1"/>
                </a:solidFill>
              </a:defRPr>
            </a:lvl1pPr>
            <a:lvl2pPr marL="731491" indent="-365745">
              <a:buClr>
                <a:srgbClr val="B60225"/>
              </a:buClr>
              <a:buFont typeface="Courier New"/>
              <a:buChar char="o"/>
              <a:defRPr sz="2400" baseline="0">
                <a:solidFill>
                  <a:schemeClr val="tx1"/>
                </a:solidFill>
              </a:defRPr>
            </a:lvl2pPr>
            <a:lvl3pPr marL="731491" indent="-365745">
              <a:buClr>
                <a:srgbClr val="B60225"/>
              </a:buClr>
              <a:buFont typeface="Courier New"/>
              <a:buChar char="o"/>
              <a:defRPr sz="2400" baseline="0">
                <a:solidFill>
                  <a:schemeClr val="tx1"/>
                </a:solidFill>
              </a:defRPr>
            </a:lvl3pPr>
            <a:lvl4pPr marL="731491" indent="-365745">
              <a:buClr>
                <a:srgbClr val="B60225"/>
              </a:buClr>
              <a:buFont typeface="Courier New"/>
              <a:buChar char="o"/>
              <a:defRPr sz="2400" baseline="0">
                <a:solidFill>
                  <a:schemeClr val="tx1"/>
                </a:solidFill>
              </a:defRPr>
            </a:lvl4pPr>
            <a:lvl5pPr marL="731491" indent="-365745">
              <a:buClr>
                <a:srgbClr val="B60225"/>
              </a:buClr>
              <a:buFont typeface="Courier New"/>
              <a:buChar char="o"/>
              <a:defRPr sz="2400" baseline="0">
                <a:solidFill>
                  <a:schemeClr val="tx1"/>
                </a:solidFill>
              </a:defRPr>
            </a:lvl5pPr>
          </a:lstStyle>
          <a:p>
            <a:pPr lvl="0"/>
            <a:r>
              <a:rPr lang="en-US" dirty="0"/>
              <a:t>Click to edit Master text styles</a:t>
            </a:r>
          </a:p>
          <a:p>
            <a:pPr lvl="1"/>
            <a:r>
              <a:rPr lang="en-US" dirty="0"/>
              <a:t>Second level</a:t>
            </a:r>
          </a:p>
        </p:txBody>
      </p:sp>
      <p:sp>
        <p:nvSpPr>
          <p:cNvPr id="5"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731394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SCC Header followed by Bulle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
        <p:nvSpPr>
          <p:cNvPr id="12" name="Text Placeholder 5"/>
          <p:cNvSpPr>
            <a:spLocks noGrp="1"/>
          </p:cNvSpPr>
          <p:nvPr>
            <p:ph type="body" sz="quarter" idx="11"/>
          </p:nvPr>
        </p:nvSpPr>
        <p:spPr>
          <a:xfrm>
            <a:off x="641356" y="1325650"/>
            <a:ext cx="10941049" cy="4645336"/>
          </a:xfrm>
        </p:spPr>
        <p:txBody>
          <a:bodyPr lIns="0"/>
          <a:lstStyle>
            <a:lvl1pPr marL="0" indent="0">
              <a:buFontTx/>
              <a:buNone/>
              <a:defRPr/>
            </a:lvl1pPr>
            <a:lvl2pPr marL="365110" indent="-365110">
              <a:buFont typeface="Arial"/>
              <a:buChar char="•"/>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8207626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SCC Bulleted Text-3 Photos">
    <p:spTree>
      <p:nvGrpSpPr>
        <p:cNvPr id="1" name=""/>
        <p:cNvGrpSpPr/>
        <p:nvPr/>
      </p:nvGrpSpPr>
      <p:grpSpPr>
        <a:xfrm>
          <a:off x="0" y="0"/>
          <a:ext cx="0" cy="0"/>
          <a:chOff x="0" y="0"/>
          <a:chExt cx="0" cy="0"/>
        </a:xfrm>
      </p:grpSpPr>
      <p:sp>
        <p:nvSpPr>
          <p:cNvPr id="7" name="Content Placeholder 2"/>
          <p:cNvSpPr>
            <a:spLocks noGrp="1"/>
          </p:cNvSpPr>
          <p:nvPr>
            <p:ph idx="12"/>
          </p:nvPr>
        </p:nvSpPr>
        <p:spPr>
          <a:xfrm>
            <a:off x="611719" y="1322364"/>
            <a:ext cx="5941483" cy="4704325"/>
          </a:xfrm>
          <a:prstGeom prst="rect">
            <a:avLst/>
          </a:prstGeom>
        </p:spPr>
        <p:txBody>
          <a:bodyPr lIns="0" tIns="0"/>
          <a:lstStyle>
            <a:lvl1pPr marL="365745" indent="-365745">
              <a:buClr>
                <a:srgbClr val="B60225"/>
              </a:buClr>
              <a:buFont typeface="Arial"/>
              <a:buChar char="•"/>
              <a:defRPr sz="3200">
                <a:solidFill>
                  <a:schemeClr val="tx1"/>
                </a:solidFill>
              </a:defRPr>
            </a:lvl1pPr>
            <a:lvl2pPr marL="731491" indent="-365745" algn="l">
              <a:buClr>
                <a:srgbClr val="B60225"/>
              </a:buClr>
              <a:buFont typeface="Courier New"/>
              <a:buChar char="o"/>
              <a:defRPr sz="2400" baseline="0"/>
            </a:lvl2pPr>
          </a:lstStyle>
          <a:p>
            <a:pPr lvl="0"/>
            <a:r>
              <a:rPr lang="en-US" dirty="0"/>
              <a:t>Click to edit Master text styles</a:t>
            </a:r>
          </a:p>
          <a:p>
            <a:pPr lvl="1"/>
            <a:r>
              <a:rPr lang="en-US" dirty="0"/>
              <a:t>Second level</a:t>
            </a:r>
          </a:p>
        </p:txBody>
      </p:sp>
      <p:sp>
        <p:nvSpPr>
          <p:cNvPr id="9" name="Picture Placeholder 2"/>
          <p:cNvSpPr>
            <a:spLocks noGrp="1"/>
          </p:cNvSpPr>
          <p:nvPr>
            <p:ph type="pic" idx="21"/>
          </p:nvPr>
        </p:nvSpPr>
        <p:spPr>
          <a:xfrm>
            <a:off x="7010527" y="4719421"/>
            <a:ext cx="5181476" cy="1640603"/>
          </a:xfrm>
          <a:prstGeom prst="rect">
            <a:avLst/>
          </a:prstGeom>
          <a:solidFill>
            <a:schemeClr val="bg1">
              <a:lumMod val="85000"/>
            </a:schemeClr>
          </a:solidFill>
        </p:spPr>
        <p:txBody>
          <a:bodyPr rtlCol="0">
            <a:normAutofit/>
          </a:bodyPr>
          <a:lstStyle>
            <a:lvl1pPr marL="0" indent="0">
              <a:buNone/>
              <a:defRPr sz="3200"/>
            </a:lvl1pPr>
            <a:lvl2pPr marL="457182" indent="0">
              <a:buNone/>
              <a:defRPr sz="2800"/>
            </a:lvl2pPr>
            <a:lvl3pPr marL="914363" indent="0">
              <a:buNone/>
              <a:defRPr sz="2400"/>
            </a:lvl3pPr>
            <a:lvl4pPr marL="1371545" indent="0">
              <a:buNone/>
              <a:defRPr sz="2000"/>
            </a:lvl4pPr>
            <a:lvl5pPr marL="1828727" indent="0">
              <a:buNone/>
              <a:defRPr sz="2000"/>
            </a:lvl5pPr>
            <a:lvl6pPr marL="2285909" indent="0">
              <a:buNone/>
              <a:defRPr sz="2000"/>
            </a:lvl6pPr>
            <a:lvl7pPr marL="2743090" indent="0">
              <a:buNone/>
              <a:defRPr sz="2000"/>
            </a:lvl7pPr>
            <a:lvl8pPr marL="3200272" indent="0">
              <a:buNone/>
              <a:defRPr sz="2000"/>
            </a:lvl8pPr>
            <a:lvl9pPr marL="3657454" indent="0">
              <a:buNone/>
              <a:defRPr sz="2000"/>
            </a:lvl9pPr>
          </a:lstStyle>
          <a:p>
            <a:pPr lvl="0"/>
            <a:endParaRPr lang="en-US" noProof="0" dirty="0"/>
          </a:p>
        </p:txBody>
      </p:sp>
      <p:sp>
        <p:nvSpPr>
          <p:cNvPr id="16" name="Picture Placeholder 2"/>
          <p:cNvSpPr>
            <a:spLocks noGrp="1"/>
          </p:cNvSpPr>
          <p:nvPr>
            <p:ph type="pic" idx="22"/>
          </p:nvPr>
        </p:nvSpPr>
        <p:spPr>
          <a:xfrm>
            <a:off x="7010527" y="2916708"/>
            <a:ext cx="5181476" cy="1654391"/>
          </a:xfrm>
          <a:prstGeom prst="rect">
            <a:avLst/>
          </a:prstGeom>
          <a:solidFill>
            <a:schemeClr val="bg1">
              <a:lumMod val="85000"/>
            </a:schemeClr>
          </a:solidFill>
        </p:spPr>
        <p:txBody>
          <a:bodyPr rtlCol="0">
            <a:normAutofit/>
          </a:bodyPr>
          <a:lstStyle>
            <a:lvl1pPr marL="0" indent="0">
              <a:buNone/>
              <a:defRPr sz="3200"/>
            </a:lvl1pPr>
            <a:lvl2pPr marL="457182" indent="0">
              <a:buNone/>
              <a:defRPr sz="2800"/>
            </a:lvl2pPr>
            <a:lvl3pPr marL="914363" indent="0">
              <a:buNone/>
              <a:defRPr sz="2400"/>
            </a:lvl3pPr>
            <a:lvl4pPr marL="1371545" indent="0">
              <a:buNone/>
              <a:defRPr sz="2000"/>
            </a:lvl4pPr>
            <a:lvl5pPr marL="1828727" indent="0">
              <a:buNone/>
              <a:defRPr sz="2000"/>
            </a:lvl5pPr>
            <a:lvl6pPr marL="2285909" indent="0">
              <a:buNone/>
              <a:defRPr sz="2000"/>
            </a:lvl6pPr>
            <a:lvl7pPr marL="2743090" indent="0">
              <a:buNone/>
              <a:defRPr sz="2000"/>
            </a:lvl7pPr>
            <a:lvl8pPr marL="3200272" indent="0">
              <a:buNone/>
              <a:defRPr sz="2000"/>
            </a:lvl8pPr>
            <a:lvl9pPr marL="3657454" indent="0">
              <a:buNone/>
              <a:defRPr sz="2000"/>
            </a:lvl9pPr>
          </a:lstStyle>
          <a:p>
            <a:pPr lvl="0"/>
            <a:endParaRPr lang="en-US" noProof="0" dirty="0"/>
          </a:p>
        </p:txBody>
      </p:sp>
      <p:sp>
        <p:nvSpPr>
          <p:cNvPr id="17" name="Picture Placeholder 2"/>
          <p:cNvSpPr>
            <a:spLocks noGrp="1"/>
          </p:cNvSpPr>
          <p:nvPr>
            <p:ph type="pic" idx="23"/>
          </p:nvPr>
        </p:nvSpPr>
        <p:spPr>
          <a:xfrm>
            <a:off x="7010527" y="1113995"/>
            <a:ext cx="5181476" cy="1654391"/>
          </a:xfrm>
          <a:prstGeom prst="rect">
            <a:avLst/>
          </a:prstGeom>
          <a:solidFill>
            <a:schemeClr val="bg1">
              <a:lumMod val="85000"/>
            </a:schemeClr>
          </a:solidFill>
        </p:spPr>
        <p:txBody>
          <a:bodyPr rtlCol="0">
            <a:normAutofit/>
          </a:bodyPr>
          <a:lstStyle>
            <a:lvl1pPr marL="0" indent="0">
              <a:buNone/>
              <a:defRPr sz="3200"/>
            </a:lvl1pPr>
            <a:lvl2pPr marL="457182" indent="0">
              <a:buNone/>
              <a:defRPr sz="2800"/>
            </a:lvl2pPr>
            <a:lvl3pPr marL="914363" indent="0">
              <a:buNone/>
              <a:defRPr sz="2400"/>
            </a:lvl3pPr>
            <a:lvl4pPr marL="1371545" indent="0">
              <a:buNone/>
              <a:defRPr sz="2000"/>
            </a:lvl4pPr>
            <a:lvl5pPr marL="1828727" indent="0">
              <a:buNone/>
              <a:defRPr sz="2000"/>
            </a:lvl5pPr>
            <a:lvl6pPr marL="2285909" indent="0">
              <a:buNone/>
              <a:defRPr sz="2000"/>
            </a:lvl6pPr>
            <a:lvl7pPr marL="2743090" indent="0">
              <a:buNone/>
              <a:defRPr sz="2000"/>
            </a:lvl7pPr>
            <a:lvl8pPr marL="3200272" indent="0">
              <a:buNone/>
              <a:defRPr sz="2000"/>
            </a:lvl8pPr>
            <a:lvl9pPr marL="3657454" indent="0">
              <a:buNone/>
              <a:defRPr sz="2000"/>
            </a:lvl9pPr>
          </a:lstStyle>
          <a:p>
            <a:pPr lvl="0"/>
            <a:endParaRPr lang="en-US" noProof="0" dirty="0"/>
          </a:p>
        </p:txBody>
      </p:sp>
      <p:sp>
        <p:nvSpPr>
          <p:cNvPr id="8"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656814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SCC Bulleted Text-1 Picture">
    <p:spTree>
      <p:nvGrpSpPr>
        <p:cNvPr id="1" name=""/>
        <p:cNvGrpSpPr/>
        <p:nvPr/>
      </p:nvGrpSpPr>
      <p:grpSpPr>
        <a:xfrm>
          <a:off x="0" y="0"/>
          <a:ext cx="0" cy="0"/>
          <a:chOff x="0" y="0"/>
          <a:chExt cx="0" cy="0"/>
        </a:xfrm>
      </p:grpSpPr>
      <p:sp>
        <p:nvSpPr>
          <p:cNvPr id="6"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
        <p:nvSpPr>
          <p:cNvPr id="4" name="Title 3"/>
          <p:cNvSpPr>
            <a:spLocks noGrp="1"/>
          </p:cNvSpPr>
          <p:nvPr>
            <p:ph type="title"/>
          </p:nvPr>
        </p:nvSpPr>
        <p:spPr/>
        <p:txBody>
          <a:bodyPr/>
          <a:lstStyle/>
          <a:p>
            <a:r>
              <a:rPr lang="en-US"/>
              <a:t>Click to edit Master title style</a:t>
            </a:r>
          </a:p>
        </p:txBody>
      </p:sp>
      <p:sp>
        <p:nvSpPr>
          <p:cNvPr id="10" name="Picture Placeholder 2"/>
          <p:cNvSpPr>
            <a:spLocks noGrp="1"/>
          </p:cNvSpPr>
          <p:nvPr>
            <p:ph type="pic" idx="1"/>
          </p:nvPr>
        </p:nvSpPr>
        <p:spPr>
          <a:xfrm>
            <a:off x="7010400" y="1111319"/>
            <a:ext cx="5181600" cy="5271436"/>
          </a:xfrm>
          <a:solidFill>
            <a:schemeClr val="bg1">
              <a:lumMod val="85000"/>
            </a:schemeClr>
          </a:solidFill>
        </p:spPr>
        <p:txBody>
          <a:bodyPr rtlCol="0">
            <a:normAutofit/>
          </a:bodyPr>
          <a:lstStyle>
            <a:lvl1pPr marL="0" indent="0">
              <a:buNone/>
              <a:defRPr sz="3200"/>
            </a:lvl1pPr>
            <a:lvl2pPr marL="457182" indent="0">
              <a:buNone/>
              <a:defRPr sz="2800"/>
            </a:lvl2pPr>
            <a:lvl3pPr marL="914363" indent="0">
              <a:buNone/>
              <a:defRPr sz="2400"/>
            </a:lvl3pPr>
            <a:lvl4pPr marL="1371545" indent="0">
              <a:buNone/>
              <a:defRPr sz="2000"/>
            </a:lvl4pPr>
            <a:lvl5pPr marL="1828727" indent="0">
              <a:buNone/>
              <a:defRPr sz="2000"/>
            </a:lvl5pPr>
            <a:lvl6pPr marL="2285909" indent="0">
              <a:buNone/>
              <a:defRPr sz="2000"/>
            </a:lvl6pPr>
            <a:lvl7pPr marL="2743090" indent="0">
              <a:buNone/>
              <a:defRPr sz="2000"/>
            </a:lvl7pPr>
            <a:lvl8pPr marL="3200272" indent="0">
              <a:buNone/>
              <a:defRPr sz="2000"/>
            </a:lvl8pPr>
            <a:lvl9pPr marL="3657454" indent="0">
              <a:buNone/>
              <a:defRPr sz="2000"/>
            </a:lvl9pPr>
          </a:lstStyle>
          <a:p>
            <a:pPr lvl="0"/>
            <a:endParaRPr lang="en-US" noProof="0" dirty="0"/>
          </a:p>
        </p:txBody>
      </p:sp>
      <p:sp>
        <p:nvSpPr>
          <p:cNvPr id="7" name="Content Placeholder 2"/>
          <p:cNvSpPr>
            <a:spLocks noGrp="1"/>
          </p:cNvSpPr>
          <p:nvPr>
            <p:ph idx="12"/>
          </p:nvPr>
        </p:nvSpPr>
        <p:spPr>
          <a:xfrm>
            <a:off x="611719" y="1322364"/>
            <a:ext cx="5941483" cy="4704325"/>
          </a:xfrm>
          <a:prstGeom prst="rect">
            <a:avLst/>
          </a:prstGeom>
        </p:spPr>
        <p:txBody>
          <a:bodyPr lIns="0" tIns="0"/>
          <a:lstStyle>
            <a:lvl1pPr marL="365745" indent="-365745">
              <a:buClr>
                <a:srgbClr val="B60225"/>
              </a:buClr>
              <a:buFont typeface="Arial"/>
              <a:buChar char="•"/>
              <a:defRPr sz="3200">
                <a:solidFill>
                  <a:schemeClr val="tx1"/>
                </a:solidFill>
              </a:defRPr>
            </a:lvl1pPr>
            <a:lvl2pPr marL="731491" indent="-365745" algn="l">
              <a:buClr>
                <a:srgbClr val="B60225"/>
              </a:buClr>
              <a:buFont typeface="Courier New"/>
              <a:buChar char="o"/>
              <a:defRPr sz="2400" baseline="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328810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03365CF-19CA-46A3-9A80-0F6A457790B9}" type="datetimeFigureOut">
              <a:rPr lang="en-US" smtClean="0"/>
              <a:t>4/24/2025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3B54850-47D5-4D8B-AD27-0D7F76F85D3D}" type="slidenum">
              <a:rPr lang="en-US" smtClean="0"/>
              <a:t>‹#›</a:t>
            </a:fld>
            <a:endParaRPr lang="en-US" dirty="0"/>
          </a:p>
        </p:txBody>
      </p:sp>
    </p:spTree>
    <p:extLst>
      <p:ext uri="{BB962C8B-B14F-4D97-AF65-F5344CB8AC3E}">
        <p14:creationId xmlns:p14="http://schemas.microsoft.com/office/powerpoint/2010/main" val="571412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SCC Bulleted Text-2 Charts">
    <p:spTree>
      <p:nvGrpSpPr>
        <p:cNvPr id="1" name=""/>
        <p:cNvGrpSpPr/>
        <p:nvPr/>
      </p:nvGrpSpPr>
      <p:grpSpPr>
        <a:xfrm>
          <a:off x="0" y="0"/>
          <a:ext cx="0" cy="0"/>
          <a:chOff x="0" y="0"/>
          <a:chExt cx="0" cy="0"/>
        </a:xfrm>
      </p:grpSpPr>
      <p:sp>
        <p:nvSpPr>
          <p:cNvPr id="8"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
        <p:nvSpPr>
          <p:cNvPr id="3" name="Title 2"/>
          <p:cNvSpPr>
            <a:spLocks noGrp="1"/>
          </p:cNvSpPr>
          <p:nvPr>
            <p:ph type="title"/>
          </p:nvPr>
        </p:nvSpPr>
        <p:spPr/>
        <p:txBody>
          <a:bodyPr/>
          <a:lstStyle/>
          <a:p>
            <a:r>
              <a:rPr lang="en-US"/>
              <a:t>Click to edit Master title style</a:t>
            </a:r>
          </a:p>
        </p:txBody>
      </p:sp>
      <p:sp>
        <p:nvSpPr>
          <p:cNvPr id="9" name="Chart Placeholder 5"/>
          <p:cNvSpPr>
            <a:spLocks noGrp="1"/>
          </p:cNvSpPr>
          <p:nvPr>
            <p:ph type="chart" sz="quarter" idx="10"/>
          </p:nvPr>
        </p:nvSpPr>
        <p:spPr>
          <a:xfrm>
            <a:off x="6637870" y="1111324"/>
            <a:ext cx="5554133" cy="2560393"/>
          </a:xfrm>
        </p:spPr>
        <p:txBody>
          <a:bodyPr/>
          <a:lstStyle>
            <a:lvl1pPr marL="0" indent="0">
              <a:buFontTx/>
              <a:buNone/>
              <a:defRPr/>
            </a:lvl1pPr>
          </a:lstStyle>
          <a:p>
            <a:endParaRPr lang="en-US" dirty="0"/>
          </a:p>
        </p:txBody>
      </p:sp>
      <p:sp>
        <p:nvSpPr>
          <p:cNvPr id="11" name="Chart Placeholder 7"/>
          <p:cNvSpPr>
            <a:spLocks noGrp="1"/>
          </p:cNvSpPr>
          <p:nvPr>
            <p:ph type="chart" sz="quarter" idx="11"/>
          </p:nvPr>
        </p:nvSpPr>
        <p:spPr>
          <a:xfrm>
            <a:off x="6637870" y="3826396"/>
            <a:ext cx="5554133" cy="2556364"/>
          </a:xfrm>
        </p:spPr>
        <p:txBody>
          <a:bodyPr/>
          <a:lstStyle>
            <a:lvl1pPr marL="0" indent="0">
              <a:buFontTx/>
              <a:buNone/>
              <a:defRPr/>
            </a:lvl1pPr>
          </a:lstStyle>
          <a:p>
            <a:endParaRPr lang="en-US" dirty="0"/>
          </a:p>
        </p:txBody>
      </p:sp>
      <p:sp>
        <p:nvSpPr>
          <p:cNvPr id="7" name="Content Placeholder 2"/>
          <p:cNvSpPr>
            <a:spLocks noGrp="1"/>
          </p:cNvSpPr>
          <p:nvPr>
            <p:ph idx="12"/>
          </p:nvPr>
        </p:nvSpPr>
        <p:spPr>
          <a:xfrm>
            <a:off x="611722" y="1322364"/>
            <a:ext cx="5746097" cy="4704325"/>
          </a:xfrm>
          <a:prstGeom prst="rect">
            <a:avLst/>
          </a:prstGeom>
        </p:spPr>
        <p:txBody>
          <a:bodyPr lIns="0" tIns="0"/>
          <a:lstStyle>
            <a:lvl1pPr marL="365745" indent="-365745">
              <a:buClr>
                <a:srgbClr val="B60225"/>
              </a:buClr>
              <a:buFont typeface="Arial"/>
              <a:buChar char="•"/>
              <a:defRPr sz="3200">
                <a:solidFill>
                  <a:schemeClr val="tx1"/>
                </a:solidFill>
              </a:defRPr>
            </a:lvl1pPr>
            <a:lvl2pPr marL="731491" indent="-365745" algn="l">
              <a:buClr>
                <a:srgbClr val="B60225"/>
              </a:buClr>
              <a:buFont typeface="Courier New"/>
              <a:buChar char="o"/>
              <a:defRPr sz="2400" baseline="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9179746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SCC Bulleted Text-2 Tables">
    <p:spTree>
      <p:nvGrpSpPr>
        <p:cNvPr id="1" name=""/>
        <p:cNvGrpSpPr/>
        <p:nvPr/>
      </p:nvGrpSpPr>
      <p:grpSpPr>
        <a:xfrm>
          <a:off x="0" y="0"/>
          <a:ext cx="0" cy="0"/>
          <a:chOff x="0" y="0"/>
          <a:chExt cx="0" cy="0"/>
        </a:xfrm>
      </p:grpSpPr>
      <p:sp>
        <p:nvSpPr>
          <p:cNvPr id="2" name="Title 1"/>
          <p:cNvSpPr>
            <a:spLocks noGrp="1"/>
          </p:cNvSpPr>
          <p:nvPr>
            <p:ph type="title"/>
          </p:nvPr>
        </p:nvSpPr>
        <p:spPr>
          <a:xfrm>
            <a:off x="4334933" y="274638"/>
            <a:ext cx="7247467" cy="741362"/>
          </a:xfrm>
          <a:prstGeom prst="rect">
            <a:avLst/>
          </a:prstGeom>
        </p:spPr>
        <p:txBody>
          <a:bodyPr vert="horz" anchor="ctr"/>
          <a:lstStyle>
            <a:lvl1pPr>
              <a:defRPr sz="1800" cap="all" baseline="0">
                <a:solidFill>
                  <a:srgbClr val="B60225"/>
                </a:solidFill>
              </a:defRPr>
            </a:lvl1pPr>
          </a:lstStyle>
          <a:p>
            <a:r>
              <a:rPr lang="en-US" dirty="0"/>
              <a:t>Click to edit Master title style</a:t>
            </a:r>
          </a:p>
        </p:txBody>
      </p:sp>
      <p:sp>
        <p:nvSpPr>
          <p:cNvPr id="7"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
        <p:nvSpPr>
          <p:cNvPr id="11" name="Table Placeholder 5"/>
          <p:cNvSpPr>
            <a:spLocks noGrp="1"/>
          </p:cNvSpPr>
          <p:nvPr>
            <p:ph type="tbl" sz="quarter" idx="11"/>
          </p:nvPr>
        </p:nvSpPr>
        <p:spPr>
          <a:xfrm>
            <a:off x="6588514" y="1116775"/>
            <a:ext cx="5603489" cy="2554943"/>
          </a:xfrm>
        </p:spPr>
        <p:txBody>
          <a:bodyPr/>
          <a:lstStyle>
            <a:lvl1pPr marL="0" indent="0">
              <a:buFontTx/>
              <a:buNone/>
              <a:defRPr/>
            </a:lvl1pPr>
          </a:lstStyle>
          <a:p>
            <a:endParaRPr lang="en-US" dirty="0"/>
          </a:p>
        </p:txBody>
      </p:sp>
      <p:sp>
        <p:nvSpPr>
          <p:cNvPr id="13" name="Table Placeholder 7"/>
          <p:cNvSpPr>
            <a:spLocks noGrp="1"/>
          </p:cNvSpPr>
          <p:nvPr>
            <p:ph type="tbl" sz="quarter" idx="12"/>
          </p:nvPr>
        </p:nvSpPr>
        <p:spPr>
          <a:xfrm>
            <a:off x="6588514" y="3801972"/>
            <a:ext cx="5603489" cy="2572640"/>
          </a:xfrm>
        </p:spPr>
        <p:txBody>
          <a:bodyPr/>
          <a:lstStyle>
            <a:lvl1pPr marL="0" indent="0">
              <a:buFontTx/>
              <a:buNone/>
              <a:defRPr/>
            </a:lvl1pPr>
          </a:lstStyle>
          <a:p>
            <a:endParaRPr lang="en-US" dirty="0"/>
          </a:p>
        </p:txBody>
      </p:sp>
      <p:sp>
        <p:nvSpPr>
          <p:cNvPr id="8" name="Content Placeholder 2"/>
          <p:cNvSpPr>
            <a:spLocks noGrp="1"/>
          </p:cNvSpPr>
          <p:nvPr>
            <p:ph idx="15"/>
          </p:nvPr>
        </p:nvSpPr>
        <p:spPr>
          <a:xfrm>
            <a:off x="611720" y="1322364"/>
            <a:ext cx="5597549" cy="4704325"/>
          </a:xfrm>
          <a:prstGeom prst="rect">
            <a:avLst/>
          </a:prstGeom>
        </p:spPr>
        <p:txBody>
          <a:bodyPr lIns="0" tIns="0"/>
          <a:lstStyle>
            <a:lvl1pPr marL="365745" indent="-365745">
              <a:buClr>
                <a:srgbClr val="B60225"/>
              </a:buClr>
              <a:buFont typeface="Arial"/>
              <a:buChar char="•"/>
              <a:defRPr sz="3200">
                <a:solidFill>
                  <a:schemeClr val="tx1"/>
                </a:solidFill>
              </a:defRPr>
            </a:lvl1pPr>
            <a:lvl2pPr marL="731491" indent="-365745" algn="l">
              <a:buClr>
                <a:srgbClr val="B60225"/>
              </a:buClr>
              <a:buFont typeface="Courier New"/>
              <a:buChar char="o"/>
              <a:defRPr sz="2400" baseline="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9026581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SCC Bulleted Text-2 SmartArt Graphics">
    <p:spTree>
      <p:nvGrpSpPr>
        <p:cNvPr id="1" name=""/>
        <p:cNvGrpSpPr/>
        <p:nvPr/>
      </p:nvGrpSpPr>
      <p:grpSpPr>
        <a:xfrm>
          <a:off x="0" y="0"/>
          <a:ext cx="0" cy="0"/>
          <a:chOff x="0" y="0"/>
          <a:chExt cx="0" cy="0"/>
        </a:xfrm>
      </p:grpSpPr>
      <p:sp>
        <p:nvSpPr>
          <p:cNvPr id="2" name="Title 1"/>
          <p:cNvSpPr>
            <a:spLocks noGrp="1"/>
          </p:cNvSpPr>
          <p:nvPr>
            <p:ph type="title"/>
          </p:nvPr>
        </p:nvSpPr>
        <p:spPr>
          <a:xfrm>
            <a:off x="4741333" y="288518"/>
            <a:ext cx="6827520" cy="723900"/>
          </a:xfrm>
        </p:spPr>
        <p:txBody>
          <a:bodyPr/>
          <a:lstStyle/>
          <a:p>
            <a:r>
              <a:rPr lang="en-US" dirty="0"/>
              <a:t>Click to edit Master title style</a:t>
            </a:r>
          </a:p>
        </p:txBody>
      </p:sp>
      <p:sp>
        <p:nvSpPr>
          <p:cNvPr id="6" name="SmartArt Placeholder 5"/>
          <p:cNvSpPr>
            <a:spLocks noGrp="1"/>
          </p:cNvSpPr>
          <p:nvPr>
            <p:ph type="dgm" sz="quarter" idx="11"/>
          </p:nvPr>
        </p:nvSpPr>
        <p:spPr>
          <a:xfrm>
            <a:off x="6490828" y="1107212"/>
            <a:ext cx="5701177" cy="2572642"/>
          </a:xfrm>
        </p:spPr>
        <p:txBody>
          <a:bodyPr/>
          <a:lstStyle>
            <a:lvl1pPr marL="0" indent="0">
              <a:buFontTx/>
              <a:buNone/>
              <a:defRPr/>
            </a:lvl1pPr>
          </a:lstStyle>
          <a:p>
            <a:endParaRPr lang="en-US" dirty="0"/>
          </a:p>
        </p:txBody>
      </p:sp>
      <p:sp>
        <p:nvSpPr>
          <p:cNvPr id="8" name="SmartArt Placeholder 7"/>
          <p:cNvSpPr>
            <a:spLocks noGrp="1"/>
          </p:cNvSpPr>
          <p:nvPr>
            <p:ph type="dgm" sz="quarter" idx="12"/>
          </p:nvPr>
        </p:nvSpPr>
        <p:spPr>
          <a:xfrm>
            <a:off x="6485470" y="3818259"/>
            <a:ext cx="5706533" cy="2572641"/>
          </a:xfrm>
        </p:spPr>
        <p:txBody>
          <a:bodyPr/>
          <a:lstStyle>
            <a:lvl1pPr marL="0" indent="0">
              <a:buFontTx/>
              <a:buNone/>
              <a:defRPr/>
            </a:lvl1pPr>
          </a:lstStyle>
          <a:p>
            <a:endParaRPr lang="en-US" dirty="0"/>
          </a:p>
        </p:txBody>
      </p:sp>
      <p:sp>
        <p:nvSpPr>
          <p:cNvPr id="7"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
        <p:nvSpPr>
          <p:cNvPr id="9" name="Content Placeholder 2"/>
          <p:cNvSpPr>
            <a:spLocks noGrp="1"/>
          </p:cNvSpPr>
          <p:nvPr>
            <p:ph idx="15"/>
          </p:nvPr>
        </p:nvSpPr>
        <p:spPr>
          <a:xfrm>
            <a:off x="611721" y="1322364"/>
            <a:ext cx="5523276" cy="4704325"/>
          </a:xfrm>
          <a:prstGeom prst="rect">
            <a:avLst/>
          </a:prstGeom>
        </p:spPr>
        <p:txBody>
          <a:bodyPr lIns="0" tIns="0"/>
          <a:lstStyle>
            <a:lvl1pPr marL="365745" indent="-365745">
              <a:buClr>
                <a:srgbClr val="B60225"/>
              </a:buClr>
              <a:buFont typeface="Arial"/>
              <a:buChar char="•"/>
              <a:defRPr sz="3200">
                <a:solidFill>
                  <a:schemeClr val="tx1"/>
                </a:solidFill>
              </a:defRPr>
            </a:lvl1pPr>
            <a:lvl2pPr marL="731491" indent="-365745" algn="l">
              <a:buClr>
                <a:srgbClr val="B60225"/>
              </a:buClr>
              <a:buFont typeface="Courier New"/>
              <a:buChar char="o"/>
              <a:defRPr sz="2400" baseline="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2341079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SCC 1 Picture">
    <p:spTree>
      <p:nvGrpSpPr>
        <p:cNvPr id="1" name=""/>
        <p:cNvGrpSpPr/>
        <p:nvPr/>
      </p:nvGrpSpPr>
      <p:grpSpPr>
        <a:xfrm>
          <a:off x="0" y="0"/>
          <a:ext cx="0" cy="0"/>
          <a:chOff x="0" y="0"/>
          <a:chExt cx="0" cy="0"/>
        </a:xfrm>
      </p:grpSpPr>
      <p:sp>
        <p:nvSpPr>
          <p:cNvPr id="5"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
        <p:nvSpPr>
          <p:cNvPr id="3" name="Title 2"/>
          <p:cNvSpPr>
            <a:spLocks noGrp="1"/>
          </p:cNvSpPr>
          <p:nvPr>
            <p:ph type="title"/>
          </p:nvPr>
        </p:nvSpPr>
        <p:spPr/>
        <p:txBody>
          <a:bodyPr/>
          <a:lstStyle/>
          <a:p>
            <a:r>
              <a:rPr lang="en-US"/>
              <a:t>Click to edit Master title style</a:t>
            </a:r>
          </a:p>
        </p:txBody>
      </p:sp>
      <p:sp>
        <p:nvSpPr>
          <p:cNvPr id="9" name="Picture Placeholder 2"/>
          <p:cNvSpPr>
            <a:spLocks noGrp="1"/>
          </p:cNvSpPr>
          <p:nvPr>
            <p:ph type="pic" idx="1"/>
          </p:nvPr>
        </p:nvSpPr>
        <p:spPr>
          <a:xfrm>
            <a:off x="0" y="1099072"/>
            <a:ext cx="12192000" cy="5283683"/>
          </a:xfrm>
          <a:solidFill>
            <a:schemeClr val="bg1">
              <a:lumMod val="85000"/>
            </a:schemeClr>
          </a:solidFill>
        </p:spPr>
        <p:txBody>
          <a:bodyPr rtlCol="0">
            <a:normAutofit/>
          </a:bodyPr>
          <a:lstStyle>
            <a:lvl1pPr marL="0" indent="0">
              <a:buNone/>
              <a:defRPr sz="3200" baseline="0"/>
            </a:lvl1pPr>
            <a:lvl2pPr marL="457182" indent="0">
              <a:buNone/>
              <a:defRPr sz="2800"/>
            </a:lvl2pPr>
            <a:lvl3pPr marL="914363" indent="0">
              <a:buNone/>
              <a:defRPr sz="2400"/>
            </a:lvl3pPr>
            <a:lvl4pPr marL="1371545" indent="0">
              <a:buNone/>
              <a:defRPr sz="2000"/>
            </a:lvl4pPr>
            <a:lvl5pPr marL="1828727" indent="0">
              <a:buNone/>
              <a:defRPr sz="2000"/>
            </a:lvl5pPr>
            <a:lvl6pPr marL="2285909" indent="0">
              <a:buNone/>
              <a:defRPr sz="2000"/>
            </a:lvl6pPr>
            <a:lvl7pPr marL="2743090" indent="0">
              <a:buNone/>
              <a:defRPr sz="2000"/>
            </a:lvl7pPr>
            <a:lvl8pPr marL="3200272" indent="0">
              <a:buNone/>
              <a:defRPr sz="2000"/>
            </a:lvl8pPr>
            <a:lvl9pPr marL="3657454" indent="0">
              <a:buNone/>
              <a:defRPr sz="2000"/>
            </a:lvl9pPr>
          </a:lstStyle>
          <a:p>
            <a:pPr lvl="0"/>
            <a:r>
              <a:rPr lang="en-US" noProof="0" dirty="0"/>
              <a:t>Click icon to add picture</a:t>
            </a:r>
          </a:p>
        </p:txBody>
      </p:sp>
    </p:spTree>
    <p:extLst>
      <p:ext uri="{BB962C8B-B14F-4D97-AF65-F5344CB8AC3E}">
        <p14:creationId xmlns:p14="http://schemas.microsoft.com/office/powerpoint/2010/main" val="4301028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5"/>
            <a:ext cx="104648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9600" y="18289"/>
            <a:ext cx="3860800" cy="329184"/>
          </a:xfrm>
          <a:prstGeom prst="rect">
            <a:avLst/>
          </a:prstGeom>
        </p:spPr>
        <p:txBody>
          <a:bodyPr/>
          <a:lstStyle/>
          <a:p>
            <a:pPr defTabSz="457182" fontAlgn="base">
              <a:spcBef>
                <a:spcPct val="0"/>
              </a:spcBef>
              <a:spcAft>
                <a:spcPct val="0"/>
              </a:spcAft>
            </a:pPr>
            <a:r>
              <a:rPr lang="en-US">
                <a:solidFill>
                  <a:prstClr val="black"/>
                </a:solidFill>
                <a:latin typeface="Arial" charset="0"/>
                <a:ea typeface="ＭＳ Ｐゴシック" charset="0"/>
              </a:rPr>
              <a:t>3/18/2015</a:t>
            </a:r>
            <a:endParaRPr lang="en-US" dirty="0">
              <a:solidFill>
                <a:prstClr val="black"/>
              </a:solidFill>
              <a:latin typeface="Arial" charset="0"/>
              <a:ea typeface="ＭＳ Ｐゴシック" charset="0"/>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a:xfrm>
            <a:off x="10160000" y="18289"/>
            <a:ext cx="1422400" cy="329184"/>
          </a:xfrm>
          <a:prstGeom prst="rect">
            <a:avLst/>
          </a:prstGeom>
        </p:spPr>
        <p:txBody>
          <a:bodyPr/>
          <a:lstStyle/>
          <a:p>
            <a:pPr defTabSz="457182" fontAlgn="base">
              <a:spcBef>
                <a:spcPct val="0"/>
              </a:spcBef>
              <a:spcAft>
                <a:spcPct val="0"/>
              </a:spcAft>
            </a:pPr>
            <a:fld id="{A14BC5D1-4456-4A6A-84BE-346621CDF629}" type="slidenum">
              <a:rPr lang="en-US" smtClean="0">
                <a:solidFill>
                  <a:prstClr val="black"/>
                </a:solidFill>
                <a:latin typeface="Arial" charset="0"/>
                <a:ea typeface="ＭＳ Ｐゴシック" charset="0"/>
              </a:rPr>
              <a:pPr defTabSz="457182" fontAlgn="base">
                <a:spcBef>
                  <a:spcPct val="0"/>
                </a:spcBef>
                <a:spcAft>
                  <a:spcPct val="0"/>
                </a:spcAft>
              </a:pPr>
              <a:t>‹#›</a:t>
            </a:fld>
            <a:endParaRPr lang="en-US" dirty="0">
              <a:solidFill>
                <a:prstClr val="black"/>
              </a:solidFill>
              <a:latin typeface="Arial" charset="0"/>
              <a:ea typeface="ＭＳ Ｐゴシック" charset="0"/>
            </a:endParaRPr>
          </a:p>
        </p:txBody>
      </p:sp>
      <p:cxnSp>
        <p:nvCxnSpPr>
          <p:cNvPr id="8" name="Straight Connector 7"/>
          <p:cNvCxnSpPr/>
          <p:nvPr/>
        </p:nvCxnSpPr>
        <p:spPr>
          <a:xfrm>
            <a:off x="914400" y="3398520"/>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17552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2"/>
            <a:ext cx="103632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963084" y="4626869"/>
            <a:ext cx="10363200" cy="1500187"/>
          </a:xfrm>
        </p:spPr>
        <p:txBody>
          <a:bodyPr anchor="t">
            <a:normAutofit/>
          </a:bodyPr>
          <a:lstStyle>
            <a:lvl1pPr marL="0" indent="0">
              <a:buNone/>
              <a:defRPr sz="2400">
                <a:solidFill>
                  <a:schemeClr val="tx2"/>
                </a:solidFill>
              </a:defRPr>
            </a:lvl1pPr>
            <a:lvl2pPr marL="457182" indent="0">
              <a:buNone/>
              <a:defRPr sz="1800">
                <a:solidFill>
                  <a:schemeClr val="tx1">
                    <a:tint val="75000"/>
                  </a:schemeClr>
                </a:solidFill>
              </a:defRPr>
            </a:lvl2pPr>
            <a:lvl3pPr marL="914363" indent="0">
              <a:buNone/>
              <a:defRPr sz="1600">
                <a:solidFill>
                  <a:schemeClr val="tx1">
                    <a:tint val="75000"/>
                  </a:schemeClr>
                </a:solidFill>
              </a:defRPr>
            </a:lvl3pPr>
            <a:lvl4pPr marL="1371545" indent="0">
              <a:buNone/>
              <a:defRPr sz="1400">
                <a:solidFill>
                  <a:schemeClr val="tx1">
                    <a:tint val="75000"/>
                  </a:schemeClr>
                </a:solidFill>
              </a:defRPr>
            </a:lvl4pPr>
            <a:lvl5pPr marL="1828727" indent="0">
              <a:buNone/>
              <a:defRPr sz="1400">
                <a:solidFill>
                  <a:schemeClr val="tx1">
                    <a:tint val="75000"/>
                  </a:schemeClr>
                </a:solidFill>
              </a:defRPr>
            </a:lvl5pPr>
            <a:lvl6pPr marL="2285909" indent="0">
              <a:buNone/>
              <a:defRPr sz="1400">
                <a:solidFill>
                  <a:schemeClr val="tx1">
                    <a:tint val="75000"/>
                  </a:schemeClr>
                </a:solidFill>
              </a:defRPr>
            </a:lvl6pPr>
            <a:lvl7pPr marL="2743090" indent="0">
              <a:buNone/>
              <a:defRPr sz="1400">
                <a:solidFill>
                  <a:schemeClr val="tx1">
                    <a:tint val="75000"/>
                  </a:schemeClr>
                </a:solidFill>
              </a:defRPr>
            </a:lvl7pPr>
            <a:lvl8pPr marL="3200272" indent="0">
              <a:buNone/>
              <a:defRPr sz="1400">
                <a:solidFill>
                  <a:schemeClr val="tx1">
                    <a:tint val="75000"/>
                  </a:schemeClr>
                </a:solidFill>
              </a:defRPr>
            </a:lvl8pPr>
            <a:lvl9pPr marL="3657454"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18289"/>
            <a:ext cx="3860800" cy="329184"/>
          </a:xfrm>
          <a:prstGeom prst="rect">
            <a:avLst/>
          </a:prstGeom>
        </p:spPr>
        <p:txBody>
          <a:bodyPr/>
          <a:lstStyle/>
          <a:p>
            <a:pPr defTabSz="457182" fontAlgn="base">
              <a:spcBef>
                <a:spcPct val="0"/>
              </a:spcBef>
              <a:spcAft>
                <a:spcPct val="0"/>
              </a:spcAft>
            </a:pPr>
            <a:r>
              <a:rPr lang="en-US">
                <a:solidFill>
                  <a:prstClr val="white"/>
                </a:solidFill>
                <a:latin typeface="Arial" charset="0"/>
                <a:ea typeface="ＭＳ Ｐゴシック" charset="0"/>
              </a:rPr>
              <a:t>3/18/2015</a:t>
            </a:r>
            <a:endParaRPr lang="en-US" dirty="0">
              <a:solidFill>
                <a:prstClr val="white"/>
              </a:solidFill>
              <a:latin typeface="Arial" charset="0"/>
              <a:ea typeface="ＭＳ Ｐゴシック" charset="0"/>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10160000" y="18289"/>
            <a:ext cx="1422400" cy="329184"/>
          </a:xfrm>
          <a:prstGeom prst="rect">
            <a:avLst/>
          </a:prstGeom>
        </p:spPr>
        <p:txBody>
          <a:bodyPr/>
          <a:lstStyle/>
          <a:p>
            <a:pPr defTabSz="457182" fontAlgn="base">
              <a:spcBef>
                <a:spcPct val="0"/>
              </a:spcBef>
              <a:spcAft>
                <a:spcPct val="0"/>
              </a:spcAft>
            </a:pPr>
            <a:fld id="{A14BC5D1-4456-4A6A-84BE-346621CDF629}" type="slidenum">
              <a:rPr lang="en-US" smtClean="0">
                <a:solidFill>
                  <a:prstClr val="white"/>
                </a:solidFill>
                <a:latin typeface="Arial" charset="0"/>
                <a:ea typeface="ＭＳ Ｐゴシック" charset="0"/>
              </a:rPr>
              <a:pPr defTabSz="457182" fontAlgn="base">
                <a:spcBef>
                  <a:spcPct val="0"/>
                </a:spcBef>
                <a:spcAft>
                  <a:spcPct val="0"/>
                </a:spcAft>
              </a:pPr>
              <a:t>‹#›</a:t>
            </a:fld>
            <a:endParaRPr lang="en-US" dirty="0">
              <a:solidFill>
                <a:prstClr val="white"/>
              </a:solidFill>
              <a:latin typeface="Arial" charset="0"/>
              <a:ea typeface="ＭＳ Ｐゴシック" charset="0"/>
            </a:endParaRPr>
          </a:p>
        </p:txBody>
      </p:sp>
      <p:cxnSp>
        <p:nvCxnSpPr>
          <p:cNvPr id="7" name="Straight Connector 6"/>
          <p:cNvCxnSpPr/>
          <p:nvPr/>
        </p:nvCxnSpPr>
        <p:spPr>
          <a:xfrm>
            <a:off x="975360"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4473440"/>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03365CF-19CA-46A3-9A80-0F6A457790B9}" type="datetimeFigureOut">
              <a:rPr lang="en-US" smtClean="0"/>
              <a:t>4/24/2025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3B54850-47D5-4D8B-AD27-0D7F76F85D3D}" type="slidenum">
              <a:rPr lang="en-US" smtClean="0"/>
              <a:t>‹#›</a:t>
            </a:fld>
            <a:endParaRPr lang="en-US" dirty="0"/>
          </a:p>
        </p:txBody>
      </p:sp>
    </p:spTree>
    <p:extLst>
      <p:ext uri="{BB962C8B-B14F-4D97-AF65-F5344CB8AC3E}">
        <p14:creationId xmlns:p14="http://schemas.microsoft.com/office/powerpoint/2010/main" val="813861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03365CF-19CA-46A3-9A80-0F6A457790B9}" type="datetimeFigureOut">
              <a:rPr lang="en-US" smtClean="0"/>
              <a:t>4/24/2025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3B54850-47D5-4D8B-AD27-0D7F76F85D3D}" type="slidenum">
              <a:rPr lang="en-US" smtClean="0"/>
              <a:t>‹#›</a:t>
            </a:fld>
            <a:endParaRPr lang="en-US" dirty="0"/>
          </a:p>
        </p:txBody>
      </p:sp>
    </p:spTree>
    <p:extLst>
      <p:ext uri="{BB962C8B-B14F-4D97-AF65-F5344CB8AC3E}">
        <p14:creationId xmlns:p14="http://schemas.microsoft.com/office/powerpoint/2010/main" val="3486539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3365CF-19CA-46A3-9A80-0F6A457790B9}" type="datetimeFigureOut">
              <a:rPr lang="en-US" smtClean="0"/>
              <a:t>4/24/2025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3B54850-47D5-4D8B-AD27-0D7F76F85D3D}" type="slidenum">
              <a:rPr lang="en-US" smtClean="0"/>
              <a:t>‹#›</a:t>
            </a:fld>
            <a:endParaRPr lang="en-US" dirty="0"/>
          </a:p>
        </p:txBody>
      </p:sp>
    </p:spTree>
    <p:extLst>
      <p:ext uri="{BB962C8B-B14F-4D97-AF65-F5344CB8AC3E}">
        <p14:creationId xmlns:p14="http://schemas.microsoft.com/office/powerpoint/2010/main" val="2408261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3365CF-19CA-46A3-9A80-0F6A457790B9}" type="datetimeFigureOut">
              <a:rPr lang="en-US" smtClean="0"/>
              <a:t>4/24/2025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3B54850-47D5-4D8B-AD27-0D7F76F85D3D}" type="slidenum">
              <a:rPr lang="en-US" smtClean="0"/>
              <a:t>‹#›</a:t>
            </a:fld>
            <a:endParaRPr lang="en-US" dirty="0"/>
          </a:p>
        </p:txBody>
      </p:sp>
    </p:spTree>
    <p:extLst>
      <p:ext uri="{BB962C8B-B14F-4D97-AF65-F5344CB8AC3E}">
        <p14:creationId xmlns:p14="http://schemas.microsoft.com/office/powerpoint/2010/main" val="4004879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3365CF-19CA-46A3-9A80-0F6A457790B9}" type="datetimeFigureOut">
              <a:rPr lang="en-US" smtClean="0"/>
              <a:t>4/24/2025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3B54850-47D5-4D8B-AD27-0D7F76F85D3D}" type="slidenum">
              <a:rPr lang="en-US" smtClean="0"/>
              <a:t>‹#›</a:t>
            </a:fld>
            <a:endParaRPr lang="en-US" dirty="0"/>
          </a:p>
        </p:txBody>
      </p:sp>
    </p:spTree>
    <p:extLst>
      <p:ext uri="{BB962C8B-B14F-4D97-AF65-F5344CB8AC3E}">
        <p14:creationId xmlns:p14="http://schemas.microsoft.com/office/powerpoint/2010/main" val="1973459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e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emf"/><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5.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3365CF-19CA-46A3-9A80-0F6A457790B9}" type="datetimeFigureOut">
              <a:rPr lang="en-US" smtClean="0"/>
              <a:t>4/24/2025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54850-47D5-4D8B-AD27-0D7F76F85D3D}" type="slidenum">
              <a:rPr lang="en-US" smtClean="0"/>
              <a:t>‹#›</a:t>
            </a:fld>
            <a:endParaRPr lang="en-US" dirty="0"/>
          </a:p>
        </p:txBody>
      </p:sp>
    </p:spTree>
    <p:extLst>
      <p:ext uri="{BB962C8B-B14F-4D97-AF65-F5344CB8AC3E}">
        <p14:creationId xmlns:p14="http://schemas.microsoft.com/office/powerpoint/2010/main" val="41289882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219"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626296" y="272867"/>
            <a:ext cx="2584041" cy="756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6400800"/>
            <a:ext cx="12192000" cy="457200"/>
          </a:xfrm>
          <a:prstGeom prst="rect">
            <a:avLst/>
          </a:prstGeom>
          <a:solidFill>
            <a:srgbClr val="B6022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sp>
        <p:nvSpPr>
          <p:cNvPr id="6" name="Rectangle 5"/>
          <p:cNvSpPr/>
          <p:nvPr/>
        </p:nvSpPr>
        <p:spPr>
          <a:xfrm>
            <a:off x="0" y="0"/>
            <a:ext cx="12192000" cy="228600"/>
          </a:xfrm>
          <a:prstGeom prst="rect">
            <a:avLst/>
          </a:prstGeom>
          <a:solidFill>
            <a:srgbClr val="B6022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cxnSp>
        <p:nvCxnSpPr>
          <p:cNvPr id="7" name="Straight Connector 6"/>
          <p:cNvCxnSpPr/>
          <p:nvPr/>
        </p:nvCxnSpPr>
        <p:spPr>
          <a:xfrm>
            <a:off x="0" y="1082675"/>
            <a:ext cx="12192000" cy="1588"/>
          </a:xfrm>
          <a:prstGeom prst="line">
            <a:avLst/>
          </a:prstGeom>
          <a:ln w="12700">
            <a:solidFill>
              <a:srgbClr val="B60225"/>
            </a:solidFill>
          </a:ln>
          <a:effectLst/>
        </p:spPr>
        <p:style>
          <a:lnRef idx="2">
            <a:schemeClr val="accent1"/>
          </a:lnRef>
          <a:fillRef idx="0">
            <a:schemeClr val="accent1"/>
          </a:fillRef>
          <a:effectRef idx="1">
            <a:schemeClr val="accent1"/>
          </a:effectRef>
          <a:fontRef idx="minor">
            <a:schemeClr val="tx1"/>
          </a:fontRef>
        </p:style>
      </p:cxnSp>
      <p:sp>
        <p:nvSpPr>
          <p:cNvPr id="3" name="Title Placeholder 2"/>
          <p:cNvSpPr>
            <a:spLocks noGrp="1"/>
          </p:cNvSpPr>
          <p:nvPr>
            <p:ph type="title"/>
          </p:nvPr>
        </p:nvSpPr>
        <p:spPr>
          <a:xfrm>
            <a:off x="3951184" y="283983"/>
            <a:ext cx="7631217" cy="730642"/>
          </a:xfrm>
          <a:prstGeom prst="rect">
            <a:avLst/>
          </a:prstGeom>
        </p:spPr>
        <p:txBody>
          <a:bodyPr vert="horz" lIns="91440" tIns="45720" rIns="91440" bIns="45720" rtlCol="0" anchor="ctr">
            <a:normAutofit/>
          </a:bodyPr>
          <a:lstStyle/>
          <a:p>
            <a:r>
              <a:rPr lang="en-US" dirty="0"/>
              <a:t>Click to edit Master title style</a:t>
            </a:r>
          </a:p>
        </p:txBody>
      </p:sp>
      <p:sp>
        <p:nvSpPr>
          <p:cNvPr id="4" name="Text Placeholder 3"/>
          <p:cNvSpPr>
            <a:spLocks noGrp="1"/>
          </p:cNvSpPr>
          <p:nvPr>
            <p:ph type="body" idx="1"/>
          </p:nvPr>
        </p:nvSpPr>
        <p:spPr>
          <a:xfrm>
            <a:off x="609600" y="1325651"/>
            <a:ext cx="10972800" cy="470103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 name="Footer Placeholder 1"/>
          <p:cNvSpPr>
            <a:spLocks noGrp="1"/>
          </p:cNvSpPr>
          <p:nvPr>
            <p:ph type="ftr" sz="quarter" idx="3"/>
          </p:nvPr>
        </p:nvSpPr>
        <p:spPr>
          <a:xfrm>
            <a:off x="4165600" y="6380789"/>
            <a:ext cx="3860800" cy="477211"/>
          </a:xfrm>
          <a:prstGeom prst="rect">
            <a:avLst/>
          </a:prstGeom>
        </p:spPr>
        <p:txBody>
          <a:bodyPr vert="horz" lIns="91440" tIns="45720" rIns="91440" bIns="45720" rtlCol="0" anchor="ctr"/>
          <a:lstStyle>
            <a:lvl1pPr algn="ctr">
              <a:defRPr sz="2000">
                <a:solidFill>
                  <a:schemeClr val="bg1"/>
                </a:solidFill>
              </a:defRPr>
            </a:lvl1pPr>
          </a:lstStyle>
          <a:p>
            <a:pPr defTabSz="457200" fontAlgn="base">
              <a:spcBef>
                <a:spcPct val="0"/>
              </a:spcBef>
              <a:spcAft>
                <a:spcPct val="0"/>
              </a:spcAft>
            </a:pPr>
            <a:endParaRPr lang="en-US" dirty="0">
              <a:solidFill>
                <a:prstClr val="white"/>
              </a:solidFill>
              <a:latin typeface="Arial" charset="0"/>
              <a:ea typeface="ＭＳ Ｐゴシック" charset="0"/>
            </a:endParaRPr>
          </a:p>
        </p:txBody>
      </p:sp>
    </p:spTree>
    <p:extLst>
      <p:ext uri="{BB962C8B-B14F-4D97-AF65-F5344CB8AC3E}">
        <p14:creationId xmlns:p14="http://schemas.microsoft.com/office/powerpoint/2010/main" val="2277467327"/>
      </p:ext>
    </p:extLst>
  </p:cSld>
  <p:clrMap bg1="lt1" tx1="dk1" bg2="lt2" tx2="dk2" accent1="accent1" accent2="accent2" accent3="accent3" accent4="accent4" accent5="accent5" accent6="accent6" hlink="hlink" folHlink="folHlink"/>
  <p:txStyles>
    <p:titleStyle>
      <a:lvl1pPr algn="r" defTabSz="457200" rtl="0" eaLnBrk="0" fontAlgn="base" hangingPunct="0">
        <a:spcBef>
          <a:spcPct val="0"/>
        </a:spcBef>
        <a:spcAft>
          <a:spcPct val="0"/>
        </a:spcAft>
        <a:defRPr sz="1600" kern="1200" cap="all" baseline="0">
          <a:solidFill>
            <a:srgbClr val="000000"/>
          </a:solidFill>
          <a:latin typeface="Helvetica"/>
          <a:ea typeface="ＭＳ Ｐゴシック" pitchFamily="-112" charset="-128"/>
          <a:cs typeface="Helvetica"/>
        </a:defRPr>
      </a:lvl1pPr>
      <a:lvl2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2pPr>
      <a:lvl3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3pPr>
      <a:lvl4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4pPr>
      <a:lvl5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5pPr>
      <a:lvl6pPr marL="4572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6pPr>
      <a:lvl7pPr marL="9144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7pPr>
      <a:lvl8pPr marL="13716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8pPr>
      <a:lvl9pPr marL="18288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9pPr>
    </p:titleStyle>
    <p:bodyStyle>
      <a:lvl1pPr marL="365760" indent="-365760" algn="l" defTabSz="457200" rtl="0" eaLnBrk="0" fontAlgn="base" hangingPunct="0">
        <a:spcBef>
          <a:spcPct val="20000"/>
        </a:spcBef>
        <a:spcAft>
          <a:spcPct val="0"/>
        </a:spcAft>
        <a:buClr>
          <a:srgbClr val="B60225"/>
        </a:buClr>
        <a:buFont typeface="Arial"/>
        <a:buChar char="•"/>
        <a:defRPr sz="3200" kern="1200">
          <a:solidFill>
            <a:schemeClr val="tx1"/>
          </a:solidFill>
          <a:latin typeface="Helvetica"/>
          <a:ea typeface="ＭＳ Ｐゴシック" pitchFamily="-112" charset="-128"/>
          <a:cs typeface="Helvetica"/>
        </a:defRPr>
      </a:lvl1pPr>
      <a:lvl2pPr marL="731520" indent="-365760" algn="l" defTabSz="576263"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2pPr>
      <a:lvl3pPr marL="731520" indent="-365760" algn="l" defTabSz="457200"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3pPr>
      <a:lvl4pPr marL="731520" indent="-365760" algn="l" defTabSz="457200"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4pPr>
      <a:lvl5pPr marL="731520" indent="-365760" algn="l" defTabSz="457200"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219" name="Picture 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bwMode="auto">
          <a:xfrm>
            <a:off x="626300" y="272868"/>
            <a:ext cx="2584041" cy="756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6400800"/>
            <a:ext cx="12192000" cy="457200"/>
          </a:xfrm>
          <a:prstGeom prst="rect">
            <a:avLst/>
          </a:prstGeom>
          <a:solidFill>
            <a:srgbClr val="B6022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182" fontAlgn="base">
              <a:spcBef>
                <a:spcPct val="0"/>
              </a:spcBef>
              <a:spcAft>
                <a:spcPct val="0"/>
              </a:spcAft>
              <a:defRPr/>
            </a:pPr>
            <a:endParaRPr lang="en-US" sz="1800" dirty="0">
              <a:solidFill>
                <a:prstClr val="white"/>
              </a:solidFill>
            </a:endParaRPr>
          </a:p>
        </p:txBody>
      </p:sp>
      <p:sp>
        <p:nvSpPr>
          <p:cNvPr id="6" name="Rectangle 5"/>
          <p:cNvSpPr/>
          <p:nvPr/>
        </p:nvSpPr>
        <p:spPr>
          <a:xfrm>
            <a:off x="0" y="0"/>
            <a:ext cx="12192000" cy="228600"/>
          </a:xfrm>
          <a:prstGeom prst="rect">
            <a:avLst/>
          </a:prstGeom>
          <a:solidFill>
            <a:srgbClr val="B6022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182" fontAlgn="base">
              <a:spcBef>
                <a:spcPct val="0"/>
              </a:spcBef>
              <a:spcAft>
                <a:spcPct val="0"/>
              </a:spcAft>
              <a:defRPr/>
            </a:pPr>
            <a:endParaRPr lang="en-US" sz="1800" dirty="0">
              <a:solidFill>
                <a:prstClr val="white"/>
              </a:solidFill>
            </a:endParaRPr>
          </a:p>
        </p:txBody>
      </p:sp>
      <p:cxnSp>
        <p:nvCxnSpPr>
          <p:cNvPr id="7" name="Straight Connector 6"/>
          <p:cNvCxnSpPr/>
          <p:nvPr/>
        </p:nvCxnSpPr>
        <p:spPr>
          <a:xfrm>
            <a:off x="0" y="1082675"/>
            <a:ext cx="12192000" cy="1588"/>
          </a:xfrm>
          <a:prstGeom prst="line">
            <a:avLst/>
          </a:prstGeom>
          <a:ln w="12700">
            <a:solidFill>
              <a:srgbClr val="B60225"/>
            </a:solidFill>
          </a:ln>
          <a:effectLst/>
        </p:spPr>
        <p:style>
          <a:lnRef idx="2">
            <a:schemeClr val="accent1"/>
          </a:lnRef>
          <a:fillRef idx="0">
            <a:schemeClr val="accent1"/>
          </a:fillRef>
          <a:effectRef idx="1">
            <a:schemeClr val="accent1"/>
          </a:effectRef>
          <a:fontRef idx="minor">
            <a:schemeClr val="tx1"/>
          </a:fontRef>
        </p:style>
      </p:cxnSp>
      <p:sp>
        <p:nvSpPr>
          <p:cNvPr id="3" name="Title Placeholder 2"/>
          <p:cNvSpPr>
            <a:spLocks noGrp="1"/>
          </p:cNvSpPr>
          <p:nvPr>
            <p:ph type="title"/>
          </p:nvPr>
        </p:nvSpPr>
        <p:spPr>
          <a:xfrm>
            <a:off x="3951188" y="283983"/>
            <a:ext cx="7631217" cy="730642"/>
          </a:xfrm>
          <a:prstGeom prst="rect">
            <a:avLst/>
          </a:prstGeom>
        </p:spPr>
        <p:txBody>
          <a:bodyPr vert="horz" lIns="91440" tIns="45720" rIns="91440" bIns="45720" rtlCol="0" anchor="ctr">
            <a:normAutofit/>
          </a:bodyPr>
          <a:lstStyle/>
          <a:p>
            <a:r>
              <a:rPr lang="en-US" dirty="0"/>
              <a:t>Click to edit Master title style</a:t>
            </a:r>
          </a:p>
        </p:txBody>
      </p:sp>
      <p:sp>
        <p:nvSpPr>
          <p:cNvPr id="4" name="Text Placeholder 3"/>
          <p:cNvSpPr>
            <a:spLocks noGrp="1"/>
          </p:cNvSpPr>
          <p:nvPr>
            <p:ph type="body" idx="1"/>
          </p:nvPr>
        </p:nvSpPr>
        <p:spPr>
          <a:xfrm>
            <a:off x="609600" y="1325652"/>
            <a:ext cx="10972800" cy="470103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 name="Footer Placeholder 1"/>
          <p:cNvSpPr>
            <a:spLocks noGrp="1"/>
          </p:cNvSpPr>
          <p:nvPr>
            <p:ph type="ftr" sz="quarter" idx="3"/>
          </p:nvPr>
        </p:nvSpPr>
        <p:spPr>
          <a:xfrm>
            <a:off x="4165600" y="6380794"/>
            <a:ext cx="3860800" cy="477211"/>
          </a:xfrm>
          <a:prstGeom prst="rect">
            <a:avLst/>
          </a:prstGeom>
        </p:spPr>
        <p:txBody>
          <a:bodyPr vert="horz" lIns="91440" tIns="45720" rIns="91440" bIns="45720" rtlCol="0" anchor="ctr"/>
          <a:lstStyle>
            <a:lvl1pPr algn="ctr">
              <a:defRPr sz="2000">
                <a:solidFill>
                  <a:schemeClr val="bg1"/>
                </a:solidFill>
              </a:defRPr>
            </a:lvl1pPr>
          </a:lstStyle>
          <a:p>
            <a:pPr defTabSz="457182" fontAlgn="base">
              <a:spcBef>
                <a:spcPct val="0"/>
              </a:spcBef>
              <a:spcAft>
                <a:spcPct val="0"/>
              </a:spcAft>
            </a:pPr>
            <a:endParaRPr lang="en-US" dirty="0">
              <a:solidFill>
                <a:prstClr val="white"/>
              </a:solidFill>
              <a:latin typeface="Arial" charset="0"/>
              <a:ea typeface="ＭＳ Ｐゴシック" charset="0"/>
            </a:endParaRPr>
          </a:p>
        </p:txBody>
      </p:sp>
    </p:spTree>
    <p:extLst>
      <p:ext uri="{BB962C8B-B14F-4D97-AF65-F5344CB8AC3E}">
        <p14:creationId xmlns:p14="http://schemas.microsoft.com/office/powerpoint/2010/main" val="123161421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6" r:id="rId11"/>
  </p:sldLayoutIdLst>
  <p:hf sldNum="0" hdr="0" dt="0"/>
  <p:txStyles>
    <p:titleStyle>
      <a:lvl1pPr algn="r" defTabSz="457182" rtl="0" eaLnBrk="0" fontAlgn="base" hangingPunct="0">
        <a:spcBef>
          <a:spcPct val="0"/>
        </a:spcBef>
        <a:spcAft>
          <a:spcPct val="0"/>
        </a:spcAft>
        <a:defRPr sz="1600" kern="1200" cap="all" baseline="0">
          <a:solidFill>
            <a:srgbClr val="000000"/>
          </a:solidFill>
          <a:latin typeface="Helvetica"/>
          <a:ea typeface="ＭＳ Ｐゴシック" pitchFamily="-112" charset="-128"/>
          <a:cs typeface="Helvetica"/>
        </a:defRPr>
      </a:lvl1pPr>
      <a:lvl2pPr algn="r" defTabSz="457182"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2pPr>
      <a:lvl3pPr algn="r" defTabSz="457182"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3pPr>
      <a:lvl4pPr algn="r" defTabSz="457182"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4pPr>
      <a:lvl5pPr algn="r" defTabSz="457182"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5pPr>
      <a:lvl6pPr marL="457182" algn="r" defTabSz="457182" rtl="0" fontAlgn="base">
        <a:spcBef>
          <a:spcPct val="0"/>
        </a:spcBef>
        <a:spcAft>
          <a:spcPct val="0"/>
        </a:spcAft>
        <a:defRPr sz="5400" baseline="6000">
          <a:solidFill>
            <a:schemeClr val="bg1"/>
          </a:solidFill>
          <a:latin typeface="Helvetica" pitchFamily="-112" charset="0"/>
          <a:ea typeface="ＭＳ Ｐゴシック" pitchFamily="-112" charset="-128"/>
        </a:defRPr>
      </a:lvl6pPr>
      <a:lvl7pPr marL="914363" algn="r" defTabSz="457182" rtl="0" fontAlgn="base">
        <a:spcBef>
          <a:spcPct val="0"/>
        </a:spcBef>
        <a:spcAft>
          <a:spcPct val="0"/>
        </a:spcAft>
        <a:defRPr sz="5400" baseline="6000">
          <a:solidFill>
            <a:schemeClr val="bg1"/>
          </a:solidFill>
          <a:latin typeface="Helvetica" pitchFamily="-112" charset="0"/>
          <a:ea typeface="ＭＳ Ｐゴシック" pitchFamily="-112" charset="-128"/>
        </a:defRPr>
      </a:lvl7pPr>
      <a:lvl8pPr marL="1371545" algn="r" defTabSz="457182" rtl="0" fontAlgn="base">
        <a:spcBef>
          <a:spcPct val="0"/>
        </a:spcBef>
        <a:spcAft>
          <a:spcPct val="0"/>
        </a:spcAft>
        <a:defRPr sz="5400" baseline="6000">
          <a:solidFill>
            <a:schemeClr val="bg1"/>
          </a:solidFill>
          <a:latin typeface="Helvetica" pitchFamily="-112" charset="0"/>
          <a:ea typeface="ＭＳ Ｐゴシック" pitchFamily="-112" charset="-128"/>
        </a:defRPr>
      </a:lvl8pPr>
      <a:lvl9pPr marL="1828727" algn="r" defTabSz="457182" rtl="0" fontAlgn="base">
        <a:spcBef>
          <a:spcPct val="0"/>
        </a:spcBef>
        <a:spcAft>
          <a:spcPct val="0"/>
        </a:spcAft>
        <a:defRPr sz="5400" baseline="6000">
          <a:solidFill>
            <a:schemeClr val="bg1"/>
          </a:solidFill>
          <a:latin typeface="Helvetica" pitchFamily="-112" charset="0"/>
          <a:ea typeface="ＭＳ Ｐゴシック" pitchFamily="-112" charset="-128"/>
        </a:defRPr>
      </a:lvl9pPr>
    </p:titleStyle>
    <p:bodyStyle>
      <a:lvl1pPr marL="365745" indent="-365745" algn="l" defTabSz="457182" rtl="0" eaLnBrk="0" fontAlgn="base" hangingPunct="0">
        <a:spcBef>
          <a:spcPct val="20000"/>
        </a:spcBef>
        <a:spcAft>
          <a:spcPct val="0"/>
        </a:spcAft>
        <a:buClr>
          <a:srgbClr val="B60225"/>
        </a:buClr>
        <a:buFont typeface="Arial"/>
        <a:buChar char="•"/>
        <a:defRPr sz="3200" kern="1200">
          <a:solidFill>
            <a:schemeClr val="tx1"/>
          </a:solidFill>
          <a:latin typeface="Helvetica"/>
          <a:ea typeface="ＭＳ Ｐゴシック" pitchFamily="-112" charset="-128"/>
          <a:cs typeface="Helvetica"/>
        </a:defRPr>
      </a:lvl1pPr>
      <a:lvl2pPr marL="731491" indent="-365745" algn="l" defTabSz="576240"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2pPr>
      <a:lvl3pPr marL="731491" indent="-365745" algn="l" defTabSz="457182"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3pPr>
      <a:lvl4pPr marL="731491" indent="-365745" algn="l" defTabSz="457182"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4pPr>
      <a:lvl5pPr marL="731491" indent="-365745" algn="l" defTabSz="457182"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5pPr>
      <a:lvl6pPr marL="2514499" indent="-228591" algn="l" defTabSz="457182" rtl="0" eaLnBrk="1" latinLnBrk="0" hangingPunct="1">
        <a:spcBef>
          <a:spcPct val="20000"/>
        </a:spcBef>
        <a:buFont typeface="Arial"/>
        <a:buChar char="•"/>
        <a:defRPr sz="2000" kern="1200">
          <a:solidFill>
            <a:schemeClr val="tx1"/>
          </a:solidFill>
          <a:latin typeface="+mn-lt"/>
          <a:ea typeface="+mn-ea"/>
          <a:cs typeface="+mn-cs"/>
        </a:defRPr>
      </a:lvl6pPr>
      <a:lvl7pPr marL="2971681" indent="-228591" algn="l" defTabSz="457182" rtl="0" eaLnBrk="1" latinLnBrk="0" hangingPunct="1">
        <a:spcBef>
          <a:spcPct val="20000"/>
        </a:spcBef>
        <a:buFont typeface="Arial"/>
        <a:buChar char="•"/>
        <a:defRPr sz="2000" kern="1200">
          <a:solidFill>
            <a:schemeClr val="tx1"/>
          </a:solidFill>
          <a:latin typeface="+mn-lt"/>
          <a:ea typeface="+mn-ea"/>
          <a:cs typeface="+mn-cs"/>
        </a:defRPr>
      </a:lvl7pPr>
      <a:lvl8pPr marL="3428863" indent="-228591" algn="l" defTabSz="457182" rtl="0" eaLnBrk="1" latinLnBrk="0" hangingPunct="1">
        <a:spcBef>
          <a:spcPct val="20000"/>
        </a:spcBef>
        <a:buFont typeface="Arial"/>
        <a:buChar char="•"/>
        <a:defRPr sz="2000" kern="1200">
          <a:solidFill>
            <a:schemeClr val="tx1"/>
          </a:solidFill>
          <a:latin typeface="+mn-lt"/>
          <a:ea typeface="+mn-ea"/>
          <a:cs typeface="+mn-cs"/>
        </a:defRPr>
      </a:lvl8pPr>
      <a:lvl9pPr marL="3886045" indent="-228591" algn="l" defTabSz="457182"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2" rtl="0" eaLnBrk="1" latinLnBrk="0" hangingPunct="1">
        <a:defRPr sz="1800" kern="1200">
          <a:solidFill>
            <a:schemeClr val="tx1"/>
          </a:solidFill>
          <a:latin typeface="+mn-lt"/>
          <a:ea typeface="+mn-ea"/>
          <a:cs typeface="+mn-cs"/>
        </a:defRPr>
      </a:lvl1pPr>
      <a:lvl2pPr marL="457182" algn="l" defTabSz="457182" rtl="0" eaLnBrk="1" latinLnBrk="0" hangingPunct="1">
        <a:defRPr sz="1800" kern="1200">
          <a:solidFill>
            <a:schemeClr val="tx1"/>
          </a:solidFill>
          <a:latin typeface="+mn-lt"/>
          <a:ea typeface="+mn-ea"/>
          <a:cs typeface="+mn-cs"/>
        </a:defRPr>
      </a:lvl2pPr>
      <a:lvl3pPr marL="914363" algn="l" defTabSz="457182" rtl="0" eaLnBrk="1" latinLnBrk="0" hangingPunct="1">
        <a:defRPr sz="1800" kern="1200">
          <a:solidFill>
            <a:schemeClr val="tx1"/>
          </a:solidFill>
          <a:latin typeface="+mn-lt"/>
          <a:ea typeface="+mn-ea"/>
          <a:cs typeface="+mn-cs"/>
        </a:defRPr>
      </a:lvl3pPr>
      <a:lvl4pPr marL="1371545" algn="l" defTabSz="457182" rtl="0" eaLnBrk="1" latinLnBrk="0" hangingPunct="1">
        <a:defRPr sz="1800" kern="1200">
          <a:solidFill>
            <a:schemeClr val="tx1"/>
          </a:solidFill>
          <a:latin typeface="+mn-lt"/>
          <a:ea typeface="+mn-ea"/>
          <a:cs typeface="+mn-cs"/>
        </a:defRPr>
      </a:lvl4pPr>
      <a:lvl5pPr marL="1828727" algn="l" defTabSz="457182" rtl="0" eaLnBrk="1" latinLnBrk="0" hangingPunct="1">
        <a:defRPr sz="1800" kern="1200">
          <a:solidFill>
            <a:schemeClr val="tx1"/>
          </a:solidFill>
          <a:latin typeface="+mn-lt"/>
          <a:ea typeface="+mn-ea"/>
          <a:cs typeface="+mn-cs"/>
        </a:defRPr>
      </a:lvl5pPr>
      <a:lvl6pPr marL="2285909" algn="l" defTabSz="457182" rtl="0" eaLnBrk="1" latinLnBrk="0" hangingPunct="1">
        <a:defRPr sz="1800" kern="1200">
          <a:solidFill>
            <a:schemeClr val="tx1"/>
          </a:solidFill>
          <a:latin typeface="+mn-lt"/>
          <a:ea typeface="+mn-ea"/>
          <a:cs typeface="+mn-cs"/>
        </a:defRPr>
      </a:lvl6pPr>
      <a:lvl7pPr marL="2743090" algn="l" defTabSz="457182" rtl="0" eaLnBrk="1" latinLnBrk="0" hangingPunct="1">
        <a:defRPr sz="1800" kern="1200">
          <a:solidFill>
            <a:schemeClr val="tx1"/>
          </a:solidFill>
          <a:latin typeface="+mn-lt"/>
          <a:ea typeface="+mn-ea"/>
          <a:cs typeface="+mn-cs"/>
        </a:defRPr>
      </a:lvl7pPr>
      <a:lvl8pPr marL="3200272" algn="l" defTabSz="457182" rtl="0" eaLnBrk="1" latinLnBrk="0" hangingPunct="1">
        <a:defRPr sz="1800" kern="1200">
          <a:solidFill>
            <a:schemeClr val="tx1"/>
          </a:solidFill>
          <a:latin typeface="+mn-lt"/>
          <a:ea typeface="+mn-ea"/>
          <a:cs typeface="+mn-cs"/>
        </a:defRPr>
      </a:lvl8pPr>
      <a:lvl9pPr marL="3657454" algn="l" defTabSz="457182"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219" name="Picture 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bwMode="auto">
          <a:xfrm>
            <a:off x="626300" y="272868"/>
            <a:ext cx="2584041" cy="756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6400800"/>
            <a:ext cx="12192000" cy="457200"/>
          </a:xfrm>
          <a:prstGeom prst="rect">
            <a:avLst/>
          </a:prstGeom>
          <a:solidFill>
            <a:srgbClr val="B6022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182" fontAlgn="base">
              <a:spcBef>
                <a:spcPct val="0"/>
              </a:spcBef>
              <a:spcAft>
                <a:spcPct val="0"/>
              </a:spcAft>
              <a:defRPr/>
            </a:pPr>
            <a:endParaRPr lang="en-US" sz="1800" dirty="0">
              <a:solidFill>
                <a:prstClr val="white"/>
              </a:solidFill>
            </a:endParaRPr>
          </a:p>
        </p:txBody>
      </p:sp>
      <p:sp>
        <p:nvSpPr>
          <p:cNvPr id="6" name="Rectangle 5"/>
          <p:cNvSpPr/>
          <p:nvPr/>
        </p:nvSpPr>
        <p:spPr>
          <a:xfrm>
            <a:off x="0" y="0"/>
            <a:ext cx="12192000" cy="228600"/>
          </a:xfrm>
          <a:prstGeom prst="rect">
            <a:avLst/>
          </a:prstGeom>
          <a:solidFill>
            <a:srgbClr val="B6022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182" fontAlgn="base">
              <a:spcBef>
                <a:spcPct val="0"/>
              </a:spcBef>
              <a:spcAft>
                <a:spcPct val="0"/>
              </a:spcAft>
              <a:defRPr/>
            </a:pPr>
            <a:endParaRPr lang="en-US" sz="1800" dirty="0">
              <a:solidFill>
                <a:prstClr val="white"/>
              </a:solidFill>
            </a:endParaRPr>
          </a:p>
        </p:txBody>
      </p:sp>
      <p:cxnSp>
        <p:nvCxnSpPr>
          <p:cNvPr id="7" name="Straight Connector 6"/>
          <p:cNvCxnSpPr/>
          <p:nvPr/>
        </p:nvCxnSpPr>
        <p:spPr>
          <a:xfrm>
            <a:off x="0" y="1082675"/>
            <a:ext cx="12192000" cy="1588"/>
          </a:xfrm>
          <a:prstGeom prst="line">
            <a:avLst/>
          </a:prstGeom>
          <a:ln w="12700">
            <a:solidFill>
              <a:srgbClr val="B60225"/>
            </a:solidFill>
          </a:ln>
          <a:effectLst/>
        </p:spPr>
        <p:style>
          <a:lnRef idx="2">
            <a:schemeClr val="accent1"/>
          </a:lnRef>
          <a:fillRef idx="0">
            <a:schemeClr val="accent1"/>
          </a:fillRef>
          <a:effectRef idx="1">
            <a:schemeClr val="accent1"/>
          </a:effectRef>
          <a:fontRef idx="minor">
            <a:schemeClr val="tx1"/>
          </a:fontRef>
        </p:style>
      </p:cxnSp>
      <p:sp>
        <p:nvSpPr>
          <p:cNvPr id="3" name="Title Placeholder 2"/>
          <p:cNvSpPr>
            <a:spLocks noGrp="1"/>
          </p:cNvSpPr>
          <p:nvPr>
            <p:ph type="title"/>
          </p:nvPr>
        </p:nvSpPr>
        <p:spPr>
          <a:xfrm>
            <a:off x="3951188" y="283983"/>
            <a:ext cx="7631217" cy="730642"/>
          </a:xfrm>
          <a:prstGeom prst="rect">
            <a:avLst/>
          </a:prstGeom>
        </p:spPr>
        <p:txBody>
          <a:bodyPr vert="horz" lIns="91440" tIns="45720" rIns="91440" bIns="45720" rtlCol="0" anchor="ctr">
            <a:normAutofit/>
          </a:bodyPr>
          <a:lstStyle/>
          <a:p>
            <a:r>
              <a:rPr lang="en-US" dirty="0"/>
              <a:t>Click to edit Master title style</a:t>
            </a:r>
          </a:p>
        </p:txBody>
      </p:sp>
      <p:sp>
        <p:nvSpPr>
          <p:cNvPr id="4" name="Text Placeholder 3"/>
          <p:cNvSpPr>
            <a:spLocks noGrp="1"/>
          </p:cNvSpPr>
          <p:nvPr>
            <p:ph type="body" idx="1"/>
          </p:nvPr>
        </p:nvSpPr>
        <p:spPr>
          <a:xfrm>
            <a:off x="609600" y="1325652"/>
            <a:ext cx="10972800" cy="470103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 name="Footer Placeholder 1"/>
          <p:cNvSpPr>
            <a:spLocks noGrp="1"/>
          </p:cNvSpPr>
          <p:nvPr>
            <p:ph type="ftr" sz="quarter" idx="3"/>
          </p:nvPr>
        </p:nvSpPr>
        <p:spPr>
          <a:xfrm>
            <a:off x="4165600" y="6380794"/>
            <a:ext cx="3860800" cy="477211"/>
          </a:xfrm>
          <a:prstGeom prst="rect">
            <a:avLst/>
          </a:prstGeom>
        </p:spPr>
        <p:txBody>
          <a:bodyPr vert="horz" lIns="91440" tIns="45720" rIns="91440" bIns="45720" rtlCol="0" anchor="ctr"/>
          <a:lstStyle>
            <a:lvl1pPr algn="ctr">
              <a:defRPr sz="2000">
                <a:solidFill>
                  <a:schemeClr val="bg1"/>
                </a:solidFill>
              </a:defRPr>
            </a:lvl1pPr>
          </a:lstStyle>
          <a:p>
            <a:pPr defTabSz="457182" fontAlgn="base">
              <a:spcBef>
                <a:spcPct val="0"/>
              </a:spcBef>
              <a:spcAft>
                <a:spcPct val="0"/>
              </a:spcAft>
            </a:pPr>
            <a:endParaRPr lang="en-US" dirty="0">
              <a:solidFill>
                <a:prstClr val="white"/>
              </a:solidFill>
              <a:latin typeface="Arial" charset="0"/>
              <a:ea typeface="ＭＳ Ｐゴシック" charset="0"/>
            </a:endParaRPr>
          </a:p>
        </p:txBody>
      </p:sp>
    </p:spTree>
    <p:extLst>
      <p:ext uri="{BB962C8B-B14F-4D97-AF65-F5344CB8AC3E}">
        <p14:creationId xmlns:p14="http://schemas.microsoft.com/office/powerpoint/2010/main" val="2525252093"/>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9" r:id="rId11"/>
  </p:sldLayoutIdLst>
  <p:hf sldNum="0" hdr="0" dt="0"/>
  <p:txStyles>
    <p:titleStyle>
      <a:lvl1pPr algn="r" defTabSz="457182" rtl="0" eaLnBrk="0" fontAlgn="base" hangingPunct="0">
        <a:spcBef>
          <a:spcPct val="0"/>
        </a:spcBef>
        <a:spcAft>
          <a:spcPct val="0"/>
        </a:spcAft>
        <a:defRPr sz="1600" kern="1200" cap="all" baseline="0">
          <a:solidFill>
            <a:srgbClr val="000000"/>
          </a:solidFill>
          <a:latin typeface="Helvetica"/>
          <a:ea typeface="ＭＳ Ｐゴシック" pitchFamily="-112" charset="-128"/>
          <a:cs typeface="Helvetica"/>
        </a:defRPr>
      </a:lvl1pPr>
      <a:lvl2pPr algn="r" defTabSz="457182"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2pPr>
      <a:lvl3pPr algn="r" defTabSz="457182"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3pPr>
      <a:lvl4pPr algn="r" defTabSz="457182"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4pPr>
      <a:lvl5pPr algn="r" defTabSz="457182"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5pPr>
      <a:lvl6pPr marL="457182" algn="r" defTabSz="457182" rtl="0" fontAlgn="base">
        <a:spcBef>
          <a:spcPct val="0"/>
        </a:spcBef>
        <a:spcAft>
          <a:spcPct val="0"/>
        </a:spcAft>
        <a:defRPr sz="5400" baseline="6000">
          <a:solidFill>
            <a:schemeClr val="bg1"/>
          </a:solidFill>
          <a:latin typeface="Helvetica" pitchFamily="-112" charset="0"/>
          <a:ea typeface="ＭＳ Ｐゴシック" pitchFamily="-112" charset="-128"/>
        </a:defRPr>
      </a:lvl6pPr>
      <a:lvl7pPr marL="914363" algn="r" defTabSz="457182" rtl="0" fontAlgn="base">
        <a:spcBef>
          <a:spcPct val="0"/>
        </a:spcBef>
        <a:spcAft>
          <a:spcPct val="0"/>
        </a:spcAft>
        <a:defRPr sz="5400" baseline="6000">
          <a:solidFill>
            <a:schemeClr val="bg1"/>
          </a:solidFill>
          <a:latin typeface="Helvetica" pitchFamily="-112" charset="0"/>
          <a:ea typeface="ＭＳ Ｐゴシック" pitchFamily="-112" charset="-128"/>
        </a:defRPr>
      </a:lvl7pPr>
      <a:lvl8pPr marL="1371545" algn="r" defTabSz="457182" rtl="0" fontAlgn="base">
        <a:spcBef>
          <a:spcPct val="0"/>
        </a:spcBef>
        <a:spcAft>
          <a:spcPct val="0"/>
        </a:spcAft>
        <a:defRPr sz="5400" baseline="6000">
          <a:solidFill>
            <a:schemeClr val="bg1"/>
          </a:solidFill>
          <a:latin typeface="Helvetica" pitchFamily="-112" charset="0"/>
          <a:ea typeface="ＭＳ Ｐゴシック" pitchFamily="-112" charset="-128"/>
        </a:defRPr>
      </a:lvl8pPr>
      <a:lvl9pPr marL="1828727" algn="r" defTabSz="457182" rtl="0" fontAlgn="base">
        <a:spcBef>
          <a:spcPct val="0"/>
        </a:spcBef>
        <a:spcAft>
          <a:spcPct val="0"/>
        </a:spcAft>
        <a:defRPr sz="5400" baseline="6000">
          <a:solidFill>
            <a:schemeClr val="bg1"/>
          </a:solidFill>
          <a:latin typeface="Helvetica" pitchFamily="-112" charset="0"/>
          <a:ea typeface="ＭＳ Ｐゴシック" pitchFamily="-112" charset="-128"/>
        </a:defRPr>
      </a:lvl9pPr>
    </p:titleStyle>
    <p:bodyStyle>
      <a:lvl1pPr marL="365745" indent="-365745" algn="l" defTabSz="457182" rtl="0" eaLnBrk="0" fontAlgn="base" hangingPunct="0">
        <a:spcBef>
          <a:spcPct val="20000"/>
        </a:spcBef>
        <a:spcAft>
          <a:spcPct val="0"/>
        </a:spcAft>
        <a:buClr>
          <a:srgbClr val="B60225"/>
        </a:buClr>
        <a:buFont typeface="Arial"/>
        <a:buChar char="•"/>
        <a:defRPr sz="3200" kern="1200">
          <a:solidFill>
            <a:schemeClr val="tx1"/>
          </a:solidFill>
          <a:latin typeface="Helvetica"/>
          <a:ea typeface="ＭＳ Ｐゴシック" pitchFamily="-112" charset="-128"/>
          <a:cs typeface="Helvetica"/>
        </a:defRPr>
      </a:lvl1pPr>
      <a:lvl2pPr marL="731491" indent="-365745" algn="l" defTabSz="576240"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2pPr>
      <a:lvl3pPr marL="731491" indent="-365745" algn="l" defTabSz="457182"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3pPr>
      <a:lvl4pPr marL="731491" indent="-365745" algn="l" defTabSz="457182"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4pPr>
      <a:lvl5pPr marL="731491" indent="-365745" algn="l" defTabSz="457182"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5pPr>
      <a:lvl6pPr marL="2514499" indent="-228591" algn="l" defTabSz="457182" rtl="0" eaLnBrk="1" latinLnBrk="0" hangingPunct="1">
        <a:spcBef>
          <a:spcPct val="20000"/>
        </a:spcBef>
        <a:buFont typeface="Arial"/>
        <a:buChar char="•"/>
        <a:defRPr sz="2000" kern="1200">
          <a:solidFill>
            <a:schemeClr val="tx1"/>
          </a:solidFill>
          <a:latin typeface="+mn-lt"/>
          <a:ea typeface="+mn-ea"/>
          <a:cs typeface="+mn-cs"/>
        </a:defRPr>
      </a:lvl6pPr>
      <a:lvl7pPr marL="2971681" indent="-228591" algn="l" defTabSz="457182" rtl="0" eaLnBrk="1" latinLnBrk="0" hangingPunct="1">
        <a:spcBef>
          <a:spcPct val="20000"/>
        </a:spcBef>
        <a:buFont typeface="Arial"/>
        <a:buChar char="•"/>
        <a:defRPr sz="2000" kern="1200">
          <a:solidFill>
            <a:schemeClr val="tx1"/>
          </a:solidFill>
          <a:latin typeface="+mn-lt"/>
          <a:ea typeface="+mn-ea"/>
          <a:cs typeface="+mn-cs"/>
        </a:defRPr>
      </a:lvl7pPr>
      <a:lvl8pPr marL="3428863" indent="-228591" algn="l" defTabSz="457182" rtl="0" eaLnBrk="1" latinLnBrk="0" hangingPunct="1">
        <a:spcBef>
          <a:spcPct val="20000"/>
        </a:spcBef>
        <a:buFont typeface="Arial"/>
        <a:buChar char="•"/>
        <a:defRPr sz="2000" kern="1200">
          <a:solidFill>
            <a:schemeClr val="tx1"/>
          </a:solidFill>
          <a:latin typeface="+mn-lt"/>
          <a:ea typeface="+mn-ea"/>
          <a:cs typeface="+mn-cs"/>
        </a:defRPr>
      </a:lvl8pPr>
      <a:lvl9pPr marL="3886045" indent="-228591" algn="l" defTabSz="457182"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2" rtl="0" eaLnBrk="1" latinLnBrk="0" hangingPunct="1">
        <a:defRPr sz="1800" kern="1200">
          <a:solidFill>
            <a:schemeClr val="tx1"/>
          </a:solidFill>
          <a:latin typeface="+mn-lt"/>
          <a:ea typeface="+mn-ea"/>
          <a:cs typeface="+mn-cs"/>
        </a:defRPr>
      </a:lvl1pPr>
      <a:lvl2pPr marL="457182" algn="l" defTabSz="457182" rtl="0" eaLnBrk="1" latinLnBrk="0" hangingPunct="1">
        <a:defRPr sz="1800" kern="1200">
          <a:solidFill>
            <a:schemeClr val="tx1"/>
          </a:solidFill>
          <a:latin typeface="+mn-lt"/>
          <a:ea typeface="+mn-ea"/>
          <a:cs typeface="+mn-cs"/>
        </a:defRPr>
      </a:lvl2pPr>
      <a:lvl3pPr marL="914363" algn="l" defTabSz="457182" rtl="0" eaLnBrk="1" latinLnBrk="0" hangingPunct="1">
        <a:defRPr sz="1800" kern="1200">
          <a:solidFill>
            <a:schemeClr val="tx1"/>
          </a:solidFill>
          <a:latin typeface="+mn-lt"/>
          <a:ea typeface="+mn-ea"/>
          <a:cs typeface="+mn-cs"/>
        </a:defRPr>
      </a:lvl3pPr>
      <a:lvl4pPr marL="1371545" algn="l" defTabSz="457182" rtl="0" eaLnBrk="1" latinLnBrk="0" hangingPunct="1">
        <a:defRPr sz="1800" kern="1200">
          <a:solidFill>
            <a:schemeClr val="tx1"/>
          </a:solidFill>
          <a:latin typeface="+mn-lt"/>
          <a:ea typeface="+mn-ea"/>
          <a:cs typeface="+mn-cs"/>
        </a:defRPr>
      </a:lvl4pPr>
      <a:lvl5pPr marL="1828727" algn="l" defTabSz="457182" rtl="0" eaLnBrk="1" latinLnBrk="0" hangingPunct="1">
        <a:defRPr sz="1800" kern="1200">
          <a:solidFill>
            <a:schemeClr val="tx1"/>
          </a:solidFill>
          <a:latin typeface="+mn-lt"/>
          <a:ea typeface="+mn-ea"/>
          <a:cs typeface="+mn-cs"/>
        </a:defRPr>
      </a:lvl5pPr>
      <a:lvl6pPr marL="2285909" algn="l" defTabSz="457182" rtl="0" eaLnBrk="1" latinLnBrk="0" hangingPunct="1">
        <a:defRPr sz="1800" kern="1200">
          <a:solidFill>
            <a:schemeClr val="tx1"/>
          </a:solidFill>
          <a:latin typeface="+mn-lt"/>
          <a:ea typeface="+mn-ea"/>
          <a:cs typeface="+mn-cs"/>
        </a:defRPr>
      </a:lvl6pPr>
      <a:lvl7pPr marL="2743090" algn="l" defTabSz="457182" rtl="0" eaLnBrk="1" latinLnBrk="0" hangingPunct="1">
        <a:defRPr sz="1800" kern="1200">
          <a:solidFill>
            <a:schemeClr val="tx1"/>
          </a:solidFill>
          <a:latin typeface="+mn-lt"/>
          <a:ea typeface="+mn-ea"/>
          <a:cs typeface="+mn-cs"/>
        </a:defRPr>
      </a:lvl7pPr>
      <a:lvl8pPr marL="3200272" algn="l" defTabSz="457182" rtl="0" eaLnBrk="1" latinLnBrk="0" hangingPunct="1">
        <a:defRPr sz="1800" kern="1200">
          <a:solidFill>
            <a:schemeClr val="tx1"/>
          </a:solidFill>
          <a:latin typeface="+mn-lt"/>
          <a:ea typeface="+mn-ea"/>
          <a:cs typeface="+mn-cs"/>
        </a:defRPr>
      </a:lvl8pPr>
      <a:lvl9pPr marL="3657454" algn="l" defTabSz="457182"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219" name="Picture 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bwMode="auto">
          <a:xfrm>
            <a:off x="626300" y="272868"/>
            <a:ext cx="2584041" cy="756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6400800"/>
            <a:ext cx="12192000" cy="457200"/>
          </a:xfrm>
          <a:prstGeom prst="rect">
            <a:avLst/>
          </a:prstGeom>
          <a:solidFill>
            <a:srgbClr val="B6022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182" fontAlgn="base">
              <a:spcBef>
                <a:spcPct val="0"/>
              </a:spcBef>
              <a:spcAft>
                <a:spcPct val="0"/>
              </a:spcAft>
              <a:defRPr/>
            </a:pPr>
            <a:endParaRPr lang="en-US" sz="1800" dirty="0">
              <a:solidFill>
                <a:prstClr val="white"/>
              </a:solidFill>
            </a:endParaRPr>
          </a:p>
        </p:txBody>
      </p:sp>
      <p:sp>
        <p:nvSpPr>
          <p:cNvPr id="6" name="Rectangle 5"/>
          <p:cNvSpPr/>
          <p:nvPr/>
        </p:nvSpPr>
        <p:spPr>
          <a:xfrm>
            <a:off x="0" y="0"/>
            <a:ext cx="12192000" cy="228600"/>
          </a:xfrm>
          <a:prstGeom prst="rect">
            <a:avLst/>
          </a:prstGeom>
          <a:solidFill>
            <a:srgbClr val="B6022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182" fontAlgn="base">
              <a:spcBef>
                <a:spcPct val="0"/>
              </a:spcBef>
              <a:spcAft>
                <a:spcPct val="0"/>
              </a:spcAft>
              <a:defRPr/>
            </a:pPr>
            <a:endParaRPr lang="en-US" sz="1800" dirty="0">
              <a:solidFill>
                <a:prstClr val="white"/>
              </a:solidFill>
            </a:endParaRPr>
          </a:p>
        </p:txBody>
      </p:sp>
      <p:cxnSp>
        <p:nvCxnSpPr>
          <p:cNvPr id="7" name="Straight Connector 6"/>
          <p:cNvCxnSpPr/>
          <p:nvPr/>
        </p:nvCxnSpPr>
        <p:spPr>
          <a:xfrm>
            <a:off x="0" y="1082675"/>
            <a:ext cx="12192000" cy="1588"/>
          </a:xfrm>
          <a:prstGeom prst="line">
            <a:avLst/>
          </a:prstGeom>
          <a:ln w="12700">
            <a:solidFill>
              <a:srgbClr val="B60225"/>
            </a:solidFill>
          </a:ln>
          <a:effectLst/>
        </p:spPr>
        <p:style>
          <a:lnRef idx="2">
            <a:schemeClr val="accent1"/>
          </a:lnRef>
          <a:fillRef idx="0">
            <a:schemeClr val="accent1"/>
          </a:fillRef>
          <a:effectRef idx="1">
            <a:schemeClr val="accent1"/>
          </a:effectRef>
          <a:fontRef idx="minor">
            <a:schemeClr val="tx1"/>
          </a:fontRef>
        </p:style>
      </p:cxnSp>
      <p:sp>
        <p:nvSpPr>
          <p:cNvPr id="3" name="Title Placeholder 2"/>
          <p:cNvSpPr>
            <a:spLocks noGrp="1"/>
          </p:cNvSpPr>
          <p:nvPr>
            <p:ph type="title"/>
          </p:nvPr>
        </p:nvSpPr>
        <p:spPr>
          <a:xfrm>
            <a:off x="3951188" y="283983"/>
            <a:ext cx="7631217" cy="730642"/>
          </a:xfrm>
          <a:prstGeom prst="rect">
            <a:avLst/>
          </a:prstGeom>
        </p:spPr>
        <p:txBody>
          <a:bodyPr vert="horz" lIns="91440" tIns="45720" rIns="91440" bIns="45720" rtlCol="0" anchor="ctr">
            <a:normAutofit/>
          </a:bodyPr>
          <a:lstStyle/>
          <a:p>
            <a:r>
              <a:rPr lang="en-US" dirty="0"/>
              <a:t>Click to edit Master title style</a:t>
            </a:r>
          </a:p>
        </p:txBody>
      </p:sp>
      <p:sp>
        <p:nvSpPr>
          <p:cNvPr id="4" name="Text Placeholder 3"/>
          <p:cNvSpPr>
            <a:spLocks noGrp="1"/>
          </p:cNvSpPr>
          <p:nvPr>
            <p:ph type="body" idx="1"/>
          </p:nvPr>
        </p:nvSpPr>
        <p:spPr>
          <a:xfrm>
            <a:off x="609600" y="1325652"/>
            <a:ext cx="10972800" cy="470103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 name="Footer Placeholder 1"/>
          <p:cNvSpPr>
            <a:spLocks noGrp="1"/>
          </p:cNvSpPr>
          <p:nvPr>
            <p:ph type="ftr" sz="quarter" idx="3"/>
          </p:nvPr>
        </p:nvSpPr>
        <p:spPr>
          <a:xfrm>
            <a:off x="4165600" y="6380794"/>
            <a:ext cx="3860800" cy="477211"/>
          </a:xfrm>
          <a:prstGeom prst="rect">
            <a:avLst/>
          </a:prstGeom>
        </p:spPr>
        <p:txBody>
          <a:bodyPr vert="horz" lIns="91440" tIns="45720" rIns="91440" bIns="45720" rtlCol="0" anchor="ctr"/>
          <a:lstStyle>
            <a:lvl1pPr algn="ctr">
              <a:defRPr sz="2000">
                <a:solidFill>
                  <a:schemeClr val="bg1"/>
                </a:solidFill>
              </a:defRPr>
            </a:lvl1pPr>
          </a:lstStyle>
          <a:p>
            <a:pPr defTabSz="457182" fontAlgn="base">
              <a:spcBef>
                <a:spcPct val="0"/>
              </a:spcBef>
              <a:spcAft>
                <a:spcPct val="0"/>
              </a:spcAft>
            </a:pPr>
            <a:endParaRPr lang="en-US" dirty="0">
              <a:solidFill>
                <a:prstClr val="white"/>
              </a:solidFill>
              <a:latin typeface="Arial" charset="0"/>
              <a:ea typeface="ＭＳ Ｐゴシック" charset="0"/>
            </a:endParaRPr>
          </a:p>
        </p:txBody>
      </p:sp>
    </p:spTree>
    <p:extLst>
      <p:ext uri="{BB962C8B-B14F-4D97-AF65-F5344CB8AC3E}">
        <p14:creationId xmlns:p14="http://schemas.microsoft.com/office/powerpoint/2010/main" val="1014754963"/>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Lst>
  <p:hf sldNum="0" hdr="0" dt="0"/>
  <p:txStyles>
    <p:titleStyle>
      <a:lvl1pPr algn="r" defTabSz="457182" rtl="0" eaLnBrk="0" fontAlgn="base" hangingPunct="0">
        <a:spcBef>
          <a:spcPct val="0"/>
        </a:spcBef>
        <a:spcAft>
          <a:spcPct val="0"/>
        </a:spcAft>
        <a:defRPr sz="1600" kern="1200" cap="all" baseline="0">
          <a:solidFill>
            <a:srgbClr val="000000"/>
          </a:solidFill>
          <a:latin typeface="Helvetica"/>
          <a:ea typeface="ＭＳ Ｐゴシック" pitchFamily="-112" charset="-128"/>
          <a:cs typeface="Helvetica"/>
        </a:defRPr>
      </a:lvl1pPr>
      <a:lvl2pPr algn="r" defTabSz="457182"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2pPr>
      <a:lvl3pPr algn="r" defTabSz="457182"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3pPr>
      <a:lvl4pPr algn="r" defTabSz="457182"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4pPr>
      <a:lvl5pPr algn="r" defTabSz="457182"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5pPr>
      <a:lvl6pPr marL="457182" algn="r" defTabSz="457182" rtl="0" fontAlgn="base">
        <a:spcBef>
          <a:spcPct val="0"/>
        </a:spcBef>
        <a:spcAft>
          <a:spcPct val="0"/>
        </a:spcAft>
        <a:defRPr sz="5400" baseline="6000">
          <a:solidFill>
            <a:schemeClr val="bg1"/>
          </a:solidFill>
          <a:latin typeface="Helvetica" pitchFamily="-112" charset="0"/>
          <a:ea typeface="ＭＳ Ｐゴシック" pitchFamily="-112" charset="-128"/>
        </a:defRPr>
      </a:lvl6pPr>
      <a:lvl7pPr marL="914363" algn="r" defTabSz="457182" rtl="0" fontAlgn="base">
        <a:spcBef>
          <a:spcPct val="0"/>
        </a:spcBef>
        <a:spcAft>
          <a:spcPct val="0"/>
        </a:spcAft>
        <a:defRPr sz="5400" baseline="6000">
          <a:solidFill>
            <a:schemeClr val="bg1"/>
          </a:solidFill>
          <a:latin typeface="Helvetica" pitchFamily="-112" charset="0"/>
          <a:ea typeface="ＭＳ Ｐゴシック" pitchFamily="-112" charset="-128"/>
        </a:defRPr>
      </a:lvl7pPr>
      <a:lvl8pPr marL="1371545" algn="r" defTabSz="457182" rtl="0" fontAlgn="base">
        <a:spcBef>
          <a:spcPct val="0"/>
        </a:spcBef>
        <a:spcAft>
          <a:spcPct val="0"/>
        </a:spcAft>
        <a:defRPr sz="5400" baseline="6000">
          <a:solidFill>
            <a:schemeClr val="bg1"/>
          </a:solidFill>
          <a:latin typeface="Helvetica" pitchFamily="-112" charset="0"/>
          <a:ea typeface="ＭＳ Ｐゴシック" pitchFamily="-112" charset="-128"/>
        </a:defRPr>
      </a:lvl8pPr>
      <a:lvl9pPr marL="1828727" algn="r" defTabSz="457182" rtl="0" fontAlgn="base">
        <a:spcBef>
          <a:spcPct val="0"/>
        </a:spcBef>
        <a:spcAft>
          <a:spcPct val="0"/>
        </a:spcAft>
        <a:defRPr sz="5400" baseline="6000">
          <a:solidFill>
            <a:schemeClr val="bg1"/>
          </a:solidFill>
          <a:latin typeface="Helvetica" pitchFamily="-112" charset="0"/>
          <a:ea typeface="ＭＳ Ｐゴシック" pitchFamily="-112" charset="-128"/>
        </a:defRPr>
      </a:lvl9pPr>
    </p:titleStyle>
    <p:bodyStyle>
      <a:lvl1pPr marL="365745" indent="-365745" algn="l" defTabSz="457182" rtl="0" eaLnBrk="0" fontAlgn="base" hangingPunct="0">
        <a:spcBef>
          <a:spcPct val="20000"/>
        </a:spcBef>
        <a:spcAft>
          <a:spcPct val="0"/>
        </a:spcAft>
        <a:buClr>
          <a:srgbClr val="B60225"/>
        </a:buClr>
        <a:buFont typeface="Arial"/>
        <a:buChar char="•"/>
        <a:defRPr sz="3200" kern="1200">
          <a:solidFill>
            <a:schemeClr val="tx1"/>
          </a:solidFill>
          <a:latin typeface="Helvetica"/>
          <a:ea typeface="ＭＳ Ｐゴシック" pitchFamily="-112" charset="-128"/>
          <a:cs typeface="Helvetica"/>
        </a:defRPr>
      </a:lvl1pPr>
      <a:lvl2pPr marL="731491" indent="-365745" algn="l" defTabSz="576240"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2pPr>
      <a:lvl3pPr marL="731491" indent="-365745" algn="l" defTabSz="457182"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3pPr>
      <a:lvl4pPr marL="731491" indent="-365745" algn="l" defTabSz="457182"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4pPr>
      <a:lvl5pPr marL="731491" indent="-365745" algn="l" defTabSz="457182"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5pPr>
      <a:lvl6pPr marL="2514499" indent="-228591" algn="l" defTabSz="457182" rtl="0" eaLnBrk="1" latinLnBrk="0" hangingPunct="1">
        <a:spcBef>
          <a:spcPct val="20000"/>
        </a:spcBef>
        <a:buFont typeface="Arial"/>
        <a:buChar char="•"/>
        <a:defRPr sz="2000" kern="1200">
          <a:solidFill>
            <a:schemeClr val="tx1"/>
          </a:solidFill>
          <a:latin typeface="+mn-lt"/>
          <a:ea typeface="+mn-ea"/>
          <a:cs typeface="+mn-cs"/>
        </a:defRPr>
      </a:lvl6pPr>
      <a:lvl7pPr marL="2971681" indent="-228591" algn="l" defTabSz="457182" rtl="0" eaLnBrk="1" latinLnBrk="0" hangingPunct="1">
        <a:spcBef>
          <a:spcPct val="20000"/>
        </a:spcBef>
        <a:buFont typeface="Arial"/>
        <a:buChar char="•"/>
        <a:defRPr sz="2000" kern="1200">
          <a:solidFill>
            <a:schemeClr val="tx1"/>
          </a:solidFill>
          <a:latin typeface="+mn-lt"/>
          <a:ea typeface="+mn-ea"/>
          <a:cs typeface="+mn-cs"/>
        </a:defRPr>
      </a:lvl7pPr>
      <a:lvl8pPr marL="3428863" indent="-228591" algn="l" defTabSz="457182" rtl="0" eaLnBrk="1" latinLnBrk="0" hangingPunct="1">
        <a:spcBef>
          <a:spcPct val="20000"/>
        </a:spcBef>
        <a:buFont typeface="Arial"/>
        <a:buChar char="•"/>
        <a:defRPr sz="2000" kern="1200">
          <a:solidFill>
            <a:schemeClr val="tx1"/>
          </a:solidFill>
          <a:latin typeface="+mn-lt"/>
          <a:ea typeface="+mn-ea"/>
          <a:cs typeface="+mn-cs"/>
        </a:defRPr>
      </a:lvl8pPr>
      <a:lvl9pPr marL="3886045" indent="-228591" algn="l" defTabSz="457182"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2" rtl="0" eaLnBrk="1" latinLnBrk="0" hangingPunct="1">
        <a:defRPr sz="1800" kern="1200">
          <a:solidFill>
            <a:schemeClr val="tx1"/>
          </a:solidFill>
          <a:latin typeface="+mn-lt"/>
          <a:ea typeface="+mn-ea"/>
          <a:cs typeface="+mn-cs"/>
        </a:defRPr>
      </a:lvl1pPr>
      <a:lvl2pPr marL="457182" algn="l" defTabSz="457182" rtl="0" eaLnBrk="1" latinLnBrk="0" hangingPunct="1">
        <a:defRPr sz="1800" kern="1200">
          <a:solidFill>
            <a:schemeClr val="tx1"/>
          </a:solidFill>
          <a:latin typeface="+mn-lt"/>
          <a:ea typeface="+mn-ea"/>
          <a:cs typeface="+mn-cs"/>
        </a:defRPr>
      </a:lvl2pPr>
      <a:lvl3pPr marL="914363" algn="l" defTabSz="457182" rtl="0" eaLnBrk="1" latinLnBrk="0" hangingPunct="1">
        <a:defRPr sz="1800" kern="1200">
          <a:solidFill>
            <a:schemeClr val="tx1"/>
          </a:solidFill>
          <a:latin typeface="+mn-lt"/>
          <a:ea typeface="+mn-ea"/>
          <a:cs typeface="+mn-cs"/>
        </a:defRPr>
      </a:lvl3pPr>
      <a:lvl4pPr marL="1371545" algn="l" defTabSz="457182" rtl="0" eaLnBrk="1" latinLnBrk="0" hangingPunct="1">
        <a:defRPr sz="1800" kern="1200">
          <a:solidFill>
            <a:schemeClr val="tx1"/>
          </a:solidFill>
          <a:latin typeface="+mn-lt"/>
          <a:ea typeface="+mn-ea"/>
          <a:cs typeface="+mn-cs"/>
        </a:defRPr>
      </a:lvl4pPr>
      <a:lvl5pPr marL="1828727" algn="l" defTabSz="457182" rtl="0" eaLnBrk="1" latinLnBrk="0" hangingPunct="1">
        <a:defRPr sz="1800" kern="1200">
          <a:solidFill>
            <a:schemeClr val="tx1"/>
          </a:solidFill>
          <a:latin typeface="+mn-lt"/>
          <a:ea typeface="+mn-ea"/>
          <a:cs typeface="+mn-cs"/>
        </a:defRPr>
      </a:lvl5pPr>
      <a:lvl6pPr marL="2285909" algn="l" defTabSz="457182" rtl="0" eaLnBrk="1" latinLnBrk="0" hangingPunct="1">
        <a:defRPr sz="1800" kern="1200">
          <a:solidFill>
            <a:schemeClr val="tx1"/>
          </a:solidFill>
          <a:latin typeface="+mn-lt"/>
          <a:ea typeface="+mn-ea"/>
          <a:cs typeface="+mn-cs"/>
        </a:defRPr>
      </a:lvl6pPr>
      <a:lvl7pPr marL="2743090" algn="l" defTabSz="457182" rtl="0" eaLnBrk="1" latinLnBrk="0" hangingPunct="1">
        <a:defRPr sz="1800" kern="1200">
          <a:solidFill>
            <a:schemeClr val="tx1"/>
          </a:solidFill>
          <a:latin typeface="+mn-lt"/>
          <a:ea typeface="+mn-ea"/>
          <a:cs typeface="+mn-cs"/>
        </a:defRPr>
      </a:lvl7pPr>
      <a:lvl8pPr marL="3200272" algn="l" defTabSz="457182" rtl="0" eaLnBrk="1" latinLnBrk="0" hangingPunct="1">
        <a:defRPr sz="1800" kern="1200">
          <a:solidFill>
            <a:schemeClr val="tx1"/>
          </a:solidFill>
          <a:latin typeface="+mn-lt"/>
          <a:ea typeface="+mn-ea"/>
          <a:cs typeface="+mn-cs"/>
        </a:defRPr>
      </a:lvl8pPr>
      <a:lvl9pPr marL="3657454" algn="l" defTabSz="45718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chart" Target="../charts/chart4.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chart" Target="../charts/chart5.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chart" Target="../charts/chart6.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chart" Target="../charts/chart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chart" Target="../charts/chart8.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9.emf"/></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11.emf"/></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12.emf"/></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13.emf"/></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14.emf"/></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chart" Target="../charts/chart9.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chart" Target="../charts/chart10.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chart" Target="../charts/chart11.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chart" Target="../charts/char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chart" Target="../charts/chart13.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chart" Target="../charts/char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chart" Target="../charts/char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chart" Target="../charts/chart16.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s://www.lihealthcollab.org/member-resources/meeting-info/2025-chnacha-work-group"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51000">
              <a:srgbClr val="B1DBF0"/>
            </a:gs>
            <a:gs pos="100000">
              <a:srgbClr val="19A9E1"/>
            </a:gs>
          </a:gsLst>
          <a:lin ang="5400000" scaled="1"/>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4288367"/>
            <a:ext cx="12192000" cy="1568954"/>
          </a:xfrm>
        </p:spPr>
        <p:txBody>
          <a:bodyPr>
            <a:normAutofit fontScale="85000" lnSpcReduction="20000"/>
          </a:bodyPr>
          <a:lstStyle/>
          <a:p>
            <a:r>
              <a:rPr lang="en-US" sz="5000" b="1" dirty="0">
                <a:solidFill>
                  <a:schemeClr val="bg1"/>
                </a:solidFill>
                <a:latin typeface="Montserrat" panose="00000500000000000000" pitchFamily="2" charset="0"/>
                <a:cs typeface="Calibri" panose="020F0502020204030204" pitchFamily="34" charset="0"/>
              </a:rPr>
              <a:t>2025 CHNA/CHA Work Group</a:t>
            </a:r>
          </a:p>
          <a:p>
            <a:r>
              <a:rPr lang="en-US" sz="4000" b="1" dirty="0">
                <a:solidFill>
                  <a:schemeClr val="bg1"/>
                </a:solidFill>
                <a:latin typeface="Montserrat" panose="00000500000000000000" pitchFamily="2" charset="0"/>
                <a:cs typeface="Calibri" panose="020F0502020204030204" pitchFamily="34" charset="0"/>
              </a:rPr>
              <a:t>Ad Hoc Priority Selection Meeting</a:t>
            </a:r>
          </a:p>
          <a:p>
            <a:r>
              <a:rPr lang="en-US" sz="4000" b="1" dirty="0">
                <a:solidFill>
                  <a:schemeClr val="bg1"/>
                </a:solidFill>
                <a:latin typeface="Montserrat" panose="00000500000000000000" pitchFamily="2" charset="0"/>
                <a:cs typeface="Calibri" panose="020F0502020204030204" pitchFamily="34" charset="0"/>
              </a:rPr>
              <a:t>April 24, 2025</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1000679"/>
            <a:ext cx="7620000" cy="2895600"/>
          </a:xfrm>
          <a:prstGeom prst="rect">
            <a:avLst/>
          </a:prstGeom>
        </p:spPr>
      </p:pic>
    </p:spTree>
    <p:extLst>
      <p:ext uri="{BB962C8B-B14F-4D97-AF65-F5344CB8AC3E}">
        <p14:creationId xmlns:p14="http://schemas.microsoft.com/office/powerpoint/2010/main" val="26067946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08020F5-E3D9-A328-82EC-05CF2340A0A0}"/>
            </a:ext>
          </a:extLst>
        </p:cNvPr>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A9668EBC-322C-C4F7-FF05-0BB4635F93CB}"/>
              </a:ext>
            </a:extLst>
          </p:cNvPr>
          <p:cNvCxnSpPr/>
          <p:nvPr/>
        </p:nvCxnSpPr>
        <p:spPr>
          <a:xfrm flipV="1">
            <a:off x="950819" y="1242726"/>
            <a:ext cx="10515600" cy="29981"/>
          </a:xfrm>
          <a:prstGeom prst="line">
            <a:avLst/>
          </a:prstGeom>
          <a:ln w="60325" cap="sq"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5656AE46-3E77-CA72-D847-E18E4D264114}"/>
              </a:ext>
            </a:extLst>
          </p:cNvPr>
          <p:cNvSpPr txBox="1"/>
          <p:nvPr/>
        </p:nvSpPr>
        <p:spPr>
          <a:xfrm>
            <a:off x="950820" y="410933"/>
            <a:ext cx="10690196" cy="830997"/>
          </a:xfrm>
          <a:prstGeom prst="rect">
            <a:avLst/>
          </a:prstGeom>
          <a:noFill/>
        </p:spPr>
        <p:txBody>
          <a:bodyPr wrap="square" rtlCol="0">
            <a:spAutoFit/>
          </a:bodyPr>
          <a:lstStyle/>
          <a:p>
            <a:r>
              <a:rPr lang="en-US" sz="4800" b="1" dirty="0">
                <a:solidFill>
                  <a:srgbClr val="19A9E1"/>
                </a:solidFill>
                <a:latin typeface="Montserrat" panose="00000500000000000000" pitchFamily="2" charset="0"/>
              </a:rPr>
              <a:t>2024 CBO Survey Data</a:t>
            </a:r>
          </a:p>
        </p:txBody>
      </p:sp>
      <p:sp>
        <p:nvSpPr>
          <p:cNvPr id="9" name="Rectangle 8">
            <a:extLst>
              <a:ext uri="{FF2B5EF4-FFF2-40B4-BE49-F238E27FC236}">
                <a16:creationId xmlns:a16="http://schemas.microsoft.com/office/drawing/2014/main" id="{19EA5D2B-D606-9F3A-19FC-515DC59D2D90}"/>
              </a:ext>
            </a:extLst>
          </p:cNvPr>
          <p:cNvSpPr/>
          <p:nvPr/>
        </p:nvSpPr>
        <p:spPr>
          <a:xfrm>
            <a:off x="0" y="5909481"/>
            <a:ext cx="12192000" cy="948519"/>
          </a:xfrm>
          <a:prstGeom prst="rect">
            <a:avLst/>
          </a:prstGeom>
          <a:gradFill flip="none" rotWithShape="1">
            <a:gsLst>
              <a:gs pos="0">
                <a:srgbClr val="19A9E1"/>
              </a:gs>
              <a:gs pos="50000">
                <a:srgbClr val="B1DBF0"/>
              </a:gs>
              <a:gs pos="100000">
                <a:schemeClr val="bg1">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49643C71-EA62-2E43-85DF-C331B1EB40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0105" y="6060038"/>
            <a:ext cx="1703695" cy="647404"/>
          </a:xfrm>
          <a:prstGeom prst="rect">
            <a:avLst/>
          </a:prstGeom>
        </p:spPr>
      </p:pic>
      <p:graphicFrame>
        <p:nvGraphicFramePr>
          <p:cNvPr id="3" name="Chart 2">
            <a:extLst>
              <a:ext uri="{FF2B5EF4-FFF2-40B4-BE49-F238E27FC236}">
                <a16:creationId xmlns:a16="http://schemas.microsoft.com/office/drawing/2014/main" id="{00000000-0008-0000-0000-000002000000}"/>
              </a:ext>
            </a:extLst>
          </p:cNvPr>
          <p:cNvGraphicFramePr/>
          <p:nvPr>
            <p:extLst>
              <p:ext uri="{D42A27DB-BD31-4B8C-83A1-F6EECF244321}">
                <p14:modId xmlns:p14="http://schemas.microsoft.com/office/powerpoint/2010/main" val="2448370420"/>
              </p:ext>
            </p:extLst>
          </p:nvPr>
        </p:nvGraphicFramePr>
        <p:xfrm>
          <a:off x="2390775" y="1730849"/>
          <a:ext cx="7410450" cy="40317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418552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079DDCA-B683-8E26-D9E9-3599FA772D42}"/>
            </a:ext>
          </a:extLst>
        </p:cNvPr>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3B0C0B64-BA50-5C6B-7C39-8200BAA88FD6}"/>
              </a:ext>
            </a:extLst>
          </p:cNvPr>
          <p:cNvCxnSpPr/>
          <p:nvPr/>
        </p:nvCxnSpPr>
        <p:spPr>
          <a:xfrm flipV="1">
            <a:off x="950819" y="1242726"/>
            <a:ext cx="10515600" cy="29981"/>
          </a:xfrm>
          <a:prstGeom prst="line">
            <a:avLst/>
          </a:prstGeom>
          <a:ln w="60325" cap="sq"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6C9D7985-682C-4771-A879-E4D96071A3A4}"/>
              </a:ext>
            </a:extLst>
          </p:cNvPr>
          <p:cNvSpPr txBox="1"/>
          <p:nvPr/>
        </p:nvSpPr>
        <p:spPr>
          <a:xfrm>
            <a:off x="950820" y="410933"/>
            <a:ext cx="10690196" cy="830997"/>
          </a:xfrm>
          <a:prstGeom prst="rect">
            <a:avLst/>
          </a:prstGeom>
          <a:noFill/>
        </p:spPr>
        <p:txBody>
          <a:bodyPr wrap="square" rtlCol="0">
            <a:spAutoFit/>
          </a:bodyPr>
          <a:lstStyle/>
          <a:p>
            <a:r>
              <a:rPr lang="en-US" sz="4800" b="1" dirty="0">
                <a:solidFill>
                  <a:srgbClr val="19A9E1"/>
                </a:solidFill>
                <a:latin typeface="Montserrat" panose="00000500000000000000" pitchFamily="2" charset="0"/>
              </a:rPr>
              <a:t>2024 CBO Survey Data</a:t>
            </a:r>
          </a:p>
        </p:txBody>
      </p:sp>
      <p:sp>
        <p:nvSpPr>
          <p:cNvPr id="9" name="Rectangle 8">
            <a:extLst>
              <a:ext uri="{FF2B5EF4-FFF2-40B4-BE49-F238E27FC236}">
                <a16:creationId xmlns:a16="http://schemas.microsoft.com/office/drawing/2014/main" id="{D3EC13E4-8C2C-9366-3F18-B53AF5B0A295}"/>
              </a:ext>
            </a:extLst>
          </p:cNvPr>
          <p:cNvSpPr/>
          <p:nvPr/>
        </p:nvSpPr>
        <p:spPr>
          <a:xfrm>
            <a:off x="0" y="5909481"/>
            <a:ext cx="12192000" cy="948519"/>
          </a:xfrm>
          <a:prstGeom prst="rect">
            <a:avLst/>
          </a:prstGeom>
          <a:gradFill flip="none" rotWithShape="1">
            <a:gsLst>
              <a:gs pos="0">
                <a:srgbClr val="19A9E1"/>
              </a:gs>
              <a:gs pos="50000">
                <a:srgbClr val="B1DBF0"/>
              </a:gs>
              <a:gs pos="100000">
                <a:schemeClr val="bg1">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150B7807-8A52-CBFC-6678-B5633B803C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0105" y="6060038"/>
            <a:ext cx="1703695" cy="647404"/>
          </a:xfrm>
          <a:prstGeom prst="rect">
            <a:avLst/>
          </a:prstGeom>
        </p:spPr>
      </p:pic>
      <p:graphicFrame>
        <p:nvGraphicFramePr>
          <p:cNvPr id="4" name="Chart 3">
            <a:extLst>
              <a:ext uri="{FF2B5EF4-FFF2-40B4-BE49-F238E27FC236}">
                <a16:creationId xmlns:a16="http://schemas.microsoft.com/office/drawing/2014/main" id="{00000000-0008-0000-0000-000002000000}"/>
              </a:ext>
            </a:extLst>
          </p:cNvPr>
          <p:cNvGraphicFramePr/>
          <p:nvPr>
            <p:extLst>
              <p:ext uri="{D42A27DB-BD31-4B8C-83A1-F6EECF244321}">
                <p14:modId xmlns:p14="http://schemas.microsoft.com/office/powerpoint/2010/main" val="2935439450"/>
              </p:ext>
            </p:extLst>
          </p:nvPr>
        </p:nvGraphicFramePr>
        <p:xfrm>
          <a:off x="1492250" y="1392486"/>
          <a:ext cx="9207500" cy="448621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635164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D6A7EDB-4041-C7B8-2441-AB23E64510D0}"/>
            </a:ext>
          </a:extLst>
        </p:cNvPr>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4DD11F1B-3E92-CDA2-BAF9-30DC781B4099}"/>
              </a:ext>
            </a:extLst>
          </p:cNvPr>
          <p:cNvCxnSpPr/>
          <p:nvPr/>
        </p:nvCxnSpPr>
        <p:spPr>
          <a:xfrm flipV="1">
            <a:off x="950819" y="1242726"/>
            <a:ext cx="10515600" cy="29981"/>
          </a:xfrm>
          <a:prstGeom prst="line">
            <a:avLst/>
          </a:prstGeom>
          <a:ln w="60325" cap="sq"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903A57C1-F0C6-CCEE-FFEC-CD400145B82E}"/>
              </a:ext>
            </a:extLst>
          </p:cNvPr>
          <p:cNvSpPr txBox="1"/>
          <p:nvPr/>
        </p:nvSpPr>
        <p:spPr>
          <a:xfrm>
            <a:off x="950820" y="410933"/>
            <a:ext cx="10690196" cy="830997"/>
          </a:xfrm>
          <a:prstGeom prst="rect">
            <a:avLst/>
          </a:prstGeom>
          <a:noFill/>
        </p:spPr>
        <p:txBody>
          <a:bodyPr wrap="square" rtlCol="0">
            <a:spAutoFit/>
          </a:bodyPr>
          <a:lstStyle/>
          <a:p>
            <a:r>
              <a:rPr lang="en-US" sz="4800" b="1" dirty="0">
                <a:solidFill>
                  <a:srgbClr val="19A9E1"/>
                </a:solidFill>
                <a:latin typeface="Montserrat" panose="00000500000000000000" pitchFamily="2" charset="0"/>
              </a:rPr>
              <a:t>2024 CBO Survey Data</a:t>
            </a:r>
          </a:p>
        </p:txBody>
      </p:sp>
      <p:sp>
        <p:nvSpPr>
          <p:cNvPr id="9" name="Rectangle 8">
            <a:extLst>
              <a:ext uri="{FF2B5EF4-FFF2-40B4-BE49-F238E27FC236}">
                <a16:creationId xmlns:a16="http://schemas.microsoft.com/office/drawing/2014/main" id="{07F24EC8-1A79-9DEA-38A4-8516401A1E00}"/>
              </a:ext>
            </a:extLst>
          </p:cNvPr>
          <p:cNvSpPr/>
          <p:nvPr/>
        </p:nvSpPr>
        <p:spPr>
          <a:xfrm>
            <a:off x="0" y="5909481"/>
            <a:ext cx="12192000" cy="948519"/>
          </a:xfrm>
          <a:prstGeom prst="rect">
            <a:avLst/>
          </a:prstGeom>
          <a:gradFill flip="none" rotWithShape="1">
            <a:gsLst>
              <a:gs pos="0">
                <a:srgbClr val="19A9E1"/>
              </a:gs>
              <a:gs pos="50000">
                <a:srgbClr val="B1DBF0"/>
              </a:gs>
              <a:gs pos="100000">
                <a:schemeClr val="bg1">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7829AB4E-9AB3-EFB0-C588-295B8CEEA5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0105" y="6060038"/>
            <a:ext cx="1703695" cy="647404"/>
          </a:xfrm>
          <a:prstGeom prst="rect">
            <a:avLst/>
          </a:prstGeom>
        </p:spPr>
      </p:pic>
      <p:graphicFrame>
        <p:nvGraphicFramePr>
          <p:cNvPr id="3" name="Chart 2">
            <a:extLst>
              <a:ext uri="{FF2B5EF4-FFF2-40B4-BE49-F238E27FC236}">
                <a16:creationId xmlns:a16="http://schemas.microsoft.com/office/drawing/2014/main" id="{00000000-0008-0000-0000-000002000000}"/>
              </a:ext>
            </a:extLst>
          </p:cNvPr>
          <p:cNvGraphicFramePr/>
          <p:nvPr>
            <p:extLst>
              <p:ext uri="{D42A27DB-BD31-4B8C-83A1-F6EECF244321}">
                <p14:modId xmlns:p14="http://schemas.microsoft.com/office/powerpoint/2010/main" val="2294516020"/>
              </p:ext>
            </p:extLst>
          </p:nvPr>
        </p:nvGraphicFramePr>
        <p:xfrm>
          <a:off x="1558925" y="1525674"/>
          <a:ext cx="9074150" cy="406928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83118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5D8C39C-0EDC-6683-9D71-08CF0C10CC6C}"/>
            </a:ext>
          </a:extLst>
        </p:cNvPr>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AB9BA077-D47A-5223-9E86-05B9A0434D0D}"/>
              </a:ext>
            </a:extLst>
          </p:cNvPr>
          <p:cNvCxnSpPr/>
          <p:nvPr/>
        </p:nvCxnSpPr>
        <p:spPr>
          <a:xfrm flipV="1">
            <a:off x="950819" y="1242726"/>
            <a:ext cx="10515600" cy="29981"/>
          </a:xfrm>
          <a:prstGeom prst="line">
            <a:avLst/>
          </a:prstGeom>
          <a:ln w="60325" cap="sq"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042D2347-639B-A530-F842-0E78BAC8ABED}"/>
              </a:ext>
            </a:extLst>
          </p:cNvPr>
          <p:cNvSpPr txBox="1"/>
          <p:nvPr/>
        </p:nvSpPr>
        <p:spPr>
          <a:xfrm>
            <a:off x="950820" y="410933"/>
            <a:ext cx="10690196" cy="830997"/>
          </a:xfrm>
          <a:prstGeom prst="rect">
            <a:avLst/>
          </a:prstGeom>
          <a:noFill/>
        </p:spPr>
        <p:txBody>
          <a:bodyPr wrap="square" rtlCol="0">
            <a:spAutoFit/>
          </a:bodyPr>
          <a:lstStyle/>
          <a:p>
            <a:r>
              <a:rPr lang="en-US" sz="4800" b="1" dirty="0">
                <a:solidFill>
                  <a:srgbClr val="19A9E1"/>
                </a:solidFill>
                <a:latin typeface="Montserrat" panose="00000500000000000000" pitchFamily="2" charset="0"/>
              </a:rPr>
              <a:t>2024 CBO Survey Data</a:t>
            </a:r>
          </a:p>
        </p:txBody>
      </p:sp>
      <p:sp>
        <p:nvSpPr>
          <p:cNvPr id="9" name="Rectangle 8">
            <a:extLst>
              <a:ext uri="{FF2B5EF4-FFF2-40B4-BE49-F238E27FC236}">
                <a16:creationId xmlns:a16="http://schemas.microsoft.com/office/drawing/2014/main" id="{5536C576-0A12-9299-4770-E8AB7AA81A8C}"/>
              </a:ext>
            </a:extLst>
          </p:cNvPr>
          <p:cNvSpPr/>
          <p:nvPr/>
        </p:nvSpPr>
        <p:spPr>
          <a:xfrm>
            <a:off x="0" y="5909481"/>
            <a:ext cx="12192000" cy="948519"/>
          </a:xfrm>
          <a:prstGeom prst="rect">
            <a:avLst/>
          </a:prstGeom>
          <a:gradFill flip="none" rotWithShape="1">
            <a:gsLst>
              <a:gs pos="0">
                <a:srgbClr val="19A9E1"/>
              </a:gs>
              <a:gs pos="50000">
                <a:srgbClr val="B1DBF0"/>
              </a:gs>
              <a:gs pos="100000">
                <a:schemeClr val="bg1">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1F1B3E8B-EA5E-6C00-3D49-E9E1183622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0105" y="6060038"/>
            <a:ext cx="1703695" cy="647404"/>
          </a:xfrm>
          <a:prstGeom prst="rect">
            <a:avLst/>
          </a:prstGeom>
        </p:spPr>
      </p:pic>
      <p:graphicFrame>
        <p:nvGraphicFramePr>
          <p:cNvPr id="4" name="Chart 3">
            <a:extLst>
              <a:ext uri="{FF2B5EF4-FFF2-40B4-BE49-F238E27FC236}">
                <a16:creationId xmlns:a16="http://schemas.microsoft.com/office/drawing/2014/main" id="{00000000-0008-0000-0000-000002000000}"/>
              </a:ext>
            </a:extLst>
          </p:cNvPr>
          <p:cNvGraphicFramePr/>
          <p:nvPr>
            <p:extLst>
              <p:ext uri="{D42A27DB-BD31-4B8C-83A1-F6EECF244321}">
                <p14:modId xmlns:p14="http://schemas.microsoft.com/office/powerpoint/2010/main" val="2749488799"/>
              </p:ext>
            </p:extLst>
          </p:nvPr>
        </p:nvGraphicFramePr>
        <p:xfrm>
          <a:off x="1624330" y="1531873"/>
          <a:ext cx="8943340" cy="42270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46107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F947552-1BA5-B4B6-C9C8-3523FA9FFF77}"/>
            </a:ext>
          </a:extLst>
        </p:cNvPr>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CFA9D266-E620-8681-BBF6-B0173B08D5D1}"/>
              </a:ext>
            </a:extLst>
          </p:cNvPr>
          <p:cNvCxnSpPr/>
          <p:nvPr/>
        </p:nvCxnSpPr>
        <p:spPr>
          <a:xfrm flipV="1">
            <a:off x="950819" y="1242726"/>
            <a:ext cx="10515600" cy="29981"/>
          </a:xfrm>
          <a:prstGeom prst="line">
            <a:avLst/>
          </a:prstGeom>
          <a:ln w="60325" cap="sq"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A764A19-7ADE-B4E3-C30F-1340DCD546DA}"/>
              </a:ext>
            </a:extLst>
          </p:cNvPr>
          <p:cNvSpPr txBox="1"/>
          <p:nvPr/>
        </p:nvSpPr>
        <p:spPr>
          <a:xfrm>
            <a:off x="950820" y="410933"/>
            <a:ext cx="10690196" cy="830997"/>
          </a:xfrm>
          <a:prstGeom prst="rect">
            <a:avLst/>
          </a:prstGeom>
          <a:noFill/>
        </p:spPr>
        <p:txBody>
          <a:bodyPr wrap="square" rtlCol="0">
            <a:spAutoFit/>
          </a:bodyPr>
          <a:lstStyle/>
          <a:p>
            <a:r>
              <a:rPr lang="en-US" sz="4800" b="1" dirty="0">
                <a:solidFill>
                  <a:srgbClr val="19A9E1"/>
                </a:solidFill>
                <a:latin typeface="Montserrat" panose="00000500000000000000" pitchFamily="2" charset="0"/>
              </a:rPr>
              <a:t>2024 CBO Survey Data</a:t>
            </a:r>
          </a:p>
        </p:txBody>
      </p:sp>
      <p:sp>
        <p:nvSpPr>
          <p:cNvPr id="9" name="Rectangle 8">
            <a:extLst>
              <a:ext uri="{FF2B5EF4-FFF2-40B4-BE49-F238E27FC236}">
                <a16:creationId xmlns:a16="http://schemas.microsoft.com/office/drawing/2014/main" id="{72D235ED-3E1A-E40C-2520-071C96DA5C86}"/>
              </a:ext>
            </a:extLst>
          </p:cNvPr>
          <p:cNvSpPr/>
          <p:nvPr/>
        </p:nvSpPr>
        <p:spPr>
          <a:xfrm>
            <a:off x="0" y="5909481"/>
            <a:ext cx="12192000" cy="948519"/>
          </a:xfrm>
          <a:prstGeom prst="rect">
            <a:avLst/>
          </a:prstGeom>
          <a:gradFill flip="none" rotWithShape="1">
            <a:gsLst>
              <a:gs pos="0">
                <a:srgbClr val="19A9E1"/>
              </a:gs>
              <a:gs pos="50000">
                <a:srgbClr val="B1DBF0"/>
              </a:gs>
              <a:gs pos="100000">
                <a:schemeClr val="bg1">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B181E703-70BC-7518-2A2D-536DC7EDF0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0105" y="6060038"/>
            <a:ext cx="1703695" cy="647404"/>
          </a:xfrm>
          <a:prstGeom prst="rect">
            <a:avLst/>
          </a:prstGeom>
        </p:spPr>
      </p:pic>
      <p:graphicFrame>
        <p:nvGraphicFramePr>
          <p:cNvPr id="3" name="Chart 2">
            <a:extLst>
              <a:ext uri="{FF2B5EF4-FFF2-40B4-BE49-F238E27FC236}">
                <a16:creationId xmlns:a16="http://schemas.microsoft.com/office/drawing/2014/main" id="{4D7A2A80-F46D-7347-8600-49CD381C9610}"/>
              </a:ext>
            </a:extLst>
          </p:cNvPr>
          <p:cNvGraphicFramePr/>
          <p:nvPr>
            <p:extLst>
              <p:ext uri="{D42A27DB-BD31-4B8C-83A1-F6EECF244321}">
                <p14:modId xmlns:p14="http://schemas.microsoft.com/office/powerpoint/2010/main" val="1956002715"/>
              </p:ext>
            </p:extLst>
          </p:nvPr>
        </p:nvGraphicFramePr>
        <p:xfrm>
          <a:off x="1595437" y="1526799"/>
          <a:ext cx="9001125" cy="416682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331890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AE5FB65-266D-1B77-9576-CDE33A4BB6FF}"/>
            </a:ext>
          </a:extLst>
        </p:cNvPr>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98A92797-B401-0512-A70B-3A1255B7BC56}"/>
              </a:ext>
            </a:extLst>
          </p:cNvPr>
          <p:cNvCxnSpPr/>
          <p:nvPr/>
        </p:nvCxnSpPr>
        <p:spPr>
          <a:xfrm flipV="1">
            <a:off x="950819" y="1242726"/>
            <a:ext cx="10515600" cy="29981"/>
          </a:xfrm>
          <a:prstGeom prst="line">
            <a:avLst/>
          </a:prstGeom>
          <a:ln w="60325" cap="sq"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9CE0848-4467-9C79-901C-71A27C23271F}"/>
              </a:ext>
            </a:extLst>
          </p:cNvPr>
          <p:cNvSpPr txBox="1"/>
          <p:nvPr/>
        </p:nvSpPr>
        <p:spPr>
          <a:xfrm>
            <a:off x="950820" y="410933"/>
            <a:ext cx="10690196" cy="1569660"/>
          </a:xfrm>
          <a:prstGeom prst="rect">
            <a:avLst/>
          </a:prstGeom>
          <a:noFill/>
        </p:spPr>
        <p:txBody>
          <a:bodyPr wrap="square" rtlCol="0">
            <a:spAutoFit/>
          </a:bodyPr>
          <a:lstStyle/>
          <a:p>
            <a:r>
              <a:rPr lang="en-US" sz="4800" b="1" dirty="0">
                <a:solidFill>
                  <a:srgbClr val="19A9E1"/>
                </a:solidFill>
                <a:latin typeface="Montserrat" panose="00000500000000000000" pitchFamily="2" charset="0"/>
              </a:rPr>
              <a:t>2025 CBO Key Informant Interview Qualitative Analysis</a:t>
            </a:r>
          </a:p>
        </p:txBody>
      </p:sp>
      <p:sp>
        <p:nvSpPr>
          <p:cNvPr id="7" name="Subtitle 2">
            <a:extLst>
              <a:ext uri="{FF2B5EF4-FFF2-40B4-BE49-F238E27FC236}">
                <a16:creationId xmlns:a16="http://schemas.microsoft.com/office/drawing/2014/main" id="{44B59B14-A0FE-2FC5-9F85-A51E4FA13CBF}"/>
              </a:ext>
            </a:extLst>
          </p:cNvPr>
          <p:cNvSpPr txBox="1">
            <a:spLocks/>
          </p:cNvSpPr>
          <p:nvPr/>
        </p:nvSpPr>
        <p:spPr>
          <a:xfrm>
            <a:off x="5149470" y="2260330"/>
            <a:ext cx="6268118" cy="2866835"/>
          </a:xfrm>
          <a:prstGeom prst="rect">
            <a:avLst/>
          </a:prstGeom>
        </p:spPr>
        <p:txBody>
          <a:bodyPr vert="horz" lIns="91440" tIns="45720" rIns="91440" bIns="45720" numCol="3"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marR="0" indent="-285750" algn="l">
              <a:lnSpc>
                <a:spcPct val="100000"/>
              </a:lnSpc>
              <a:spcBef>
                <a:spcPts val="0"/>
              </a:spcBef>
              <a:buFont typeface="Arial" panose="020B0604020202020204" pitchFamily="34" charset="0"/>
              <a:buChar char="•"/>
            </a:pPr>
            <a:r>
              <a:rPr lang="en-US" sz="1200" kern="100" dirty="0">
                <a:effectLst/>
                <a:latin typeface="Helvetica" panose="020B0604020202020204" pitchFamily="34" charset="0"/>
                <a:ea typeface="Aptos" panose="020B0004020202020204" pitchFamily="34" charset="0"/>
                <a:cs typeface="Helvetica" panose="020B0604020202020204" pitchFamily="34" charset="0"/>
              </a:rPr>
              <a:t>Adelphi NY Statewide Breast Cancer Hotline &amp; Support Program</a:t>
            </a:r>
          </a:p>
          <a:p>
            <a:pPr marL="457200" marR="0" lvl="0" indent="-342900" algn="l">
              <a:lnSpc>
                <a:spcPct val="100000"/>
              </a:lnSpc>
              <a:spcBef>
                <a:spcPts val="0"/>
              </a:spcBef>
              <a:buFont typeface="Arial" panose="020B0604020202020204" pitchFamily="34" charset="0"/>
              <a:buChar char="•"/>
            </a:pPr>
            <a:r>
              <a:rPr lang="en-US" sz="1200" kern="100" dirty="0">
                <a:effectLst/>
                <a:latin typeface="Helvetica" panose="020B0604020202020204" pitchFamily="34" charset="0"/>
                <a:ea typeface="Aptos" panose="020B0004020202020204" pitchFamily="34" charset="0"/>
                <a:cs typeface="Helvetica" panose="020B0604020202020204" pitchFamily="34" charset="0"/>
              </a:rPr>
              <a:t>Age Friendly Glen Cove</a:t>
            </a:r>
          </a:p>
          <a:p>
            <a:pPr marL="457200" marR="0" lvl="0" indent="-342900" algn="l">
              <a:lnSpc>
                <a:spcPct val="100000"/>
              </a:lnSpc>
              <a:spcBef>
                <a:spcPts val="0"/>
              </a:spcBef>
              <a:buFont typeface="Arial" panose="020B0604020202020204" pitchFamily="34" charset="0"/>
              <a:buChar char="•"/>
            </a:pPr>
            <a:r>
              <a:rPr lang="en-US" sz="1200" kern="100" dirty="0">
                <a:effectLst/>
                <a:latin typeface="Helvetica" panose="020B0604020202020204" pitchFamily="34" charset="0"/>
                <a:ea typeface="Aptos" panose="020B0004020202020204" pitchFamily="34" charset="0"/>
                <a:cs typeface="Helvetica" panose="020B0604020202020204" pitchFamily="34" charset="0"/>
              </a:rPr>
              <a:t>American Lung Association</a:t>
            </a:r>
          </a:p>
          <a:p>
            <a:pPr marL="457200" marR="0" lvl="0" indent="-342900" algn="l">
              <a:lnSpc>
                <a:spcPct val="100000"/>
              </a:lnSpc>
              <a:spcBef>
                <a:spcPts val="0"/>
              </a:spcBef>
              <a:buFont typeface="Arial" panose="020B0604020202020204" pitchFamily="34" charset="0"/>
              <a:buChar char="•"/>
            </a:pPr>
            <a:r>
              <a:rPr lang="en-US" sz="1200" kern="100" dirty="0">
                <a:effectLst/>
                <a:latin typeface="Helvetica" panose="020B0604020202020204" pitchFamily="34" charset="0"/>
                <a:ea typeface="Aptos" panose="020B0004020202020204" pitchFamily="34" charset="0"/>
                <a:cs typeface="Helvetica" panose="020B0604020202020204" pitchFamily="34" charset="0"/>
              </a:rPr>
              <a:t>Cancer Services Program of Suffolk</a:t>
            </a:r>
          </a:p>
          <a:p>
            <a:pPr marL="457200" marR="0" lvl="0" indent="-342900" algn="l">
              <a:lnSpc>
                <a:spcPct val="100000"/>
              </a:lnSpc>
              <a:spcBef>
                <a:spcPts val="0"/>
              </a:spcBef>
              <a:buFont typeface="Arial" panose="020B0604020202020204" pitchFamily="34" charset="0"/>
              <a:buChar char="•"/>
            </a:pPr>
            <a:r>
              <a:rPr lang="en-US" sz="1200" kern="100" dirty="0">
                <a:effectLst/>
                <a:latin typeface="Helvetica" panose="020B0604020202020204" pitchFamily="34" charset="0"/>
                <a:ea typeface="Aptos" panose="020B0004020202020204" pitchFamily="34" charset="0"/>
                <a:cs typeface="Helvetica" panose="020B0604020202020204" pitchFamily="34" charset="0"/>
              </a:rPr>
              <a:t>Catholic Charities</a:t>
            </a:r>
          </a:p>
          <a:p>
            <a:pPr marL="457200" marR="0" lvl="0" indent="-342900" algn="l">
              <a:lnSpc>
                <a:spcPct val="100000"/>
              </a:lnSpc>
              <a:spcBef>
                <a:spcPts val="0"/>
              </a:spcBef>
              <a:buFont typeface="Arial" panose="020B0604020202020204" pitchFamily="34" charset="0"/>
              <a:buChar char="•"/>
            </a:pPr>
            <a:r>
              <a:rPr lang="en-US" sz="1200" kern="100" dirty="0">
                <a:effectLst/>
                <a:latin typeface="Helvetica" panose="020B0604020202020204" pitchFamily="34" charset="0"/>
                <a:ea typeface="Aptos" panose="020B0004020202020204" pitchFamily="34" charset="0"/>
                <a:cs typeface="Helvetica" panose="020B0604020202020204" pitchFamily="34" charset="0"/>
              </a:rPr>
              <a:t>Central Nassau Guidance</a:t>
            </a:r>
          </a:p>
          <a:p>
            <a:pPr marL="457200" marR="0" lvl="0" indent="-342900" algn="l">
              <a:lnSpc>
                <a:spcPct val="100000"/>
              </a:lnSpc>
              <a:spcBef>
                <a:spcPts val="0"/>
              </a:spcBef>
              <a:buFont typeface="Arial" panose="020B0604020202020204" pitchFamily="34" charset="0"/>
              <a:buChar char="•"/>
            </a:pPr>
            <a:r>
              <a:rPr lang="en-US" sz="1200" kern="100" dirty="0">
                <a:effectLst/>
                <a:latin typeface="Helvetica" panose="020B0604020202020204" pitchFamily="34" charset="0"/>
                <a:ea typeface="Aptos" panose="020B0004020202020204" pitchFamily="34" charset="0"/>
                <a:cs typeface="Helvetica" panose="020B0604020202020204" pitchFamily="34" charset="0"/>
              </a:rPr>
              <a:t>Cornell Cooperative Extension of Suffolk</a:t>
            </a:r>
          </a:p>
          <a:p>
            <a:pPr marL="457200" marR="0" lvl="0" indent="-342900" algn="l">
              <a:lnSpc>
                <a:spcPct val="100000"/>
              </a:lnSpc>
              <a:spcBef>
                <a:spcPts val="0"/>
              </a:spcBef>
              <a:buFont typeface="Arial" panose="020B0604020202020204" pitchFamily="34" charset="0"/>
              <a:buChar char="•"/>
            </a:pPr>
            <a:r>
              <a:rPr lang="en-US" sz="1200" kern="100" dirty="0">
                <a:effectLst/>
                <a:latin typeface="Helvetica" panose="020B0604020202020204" pitchFamily="34" charset="0"/>
                <a:ea typeface="Aptos" panose="020B0004020202020204" pitchFamily="34" charset="0"/>
                <a:cs typeface="Helvetica" panose="020B0604020202020204" pitchFamily="34" charset="0"/>
              </a:rPr>
              <a:t>Docs for Tots</a:t>
            </a:r>
          </a:p>
          <a:p>
            <a:pPr marL="457200" marR="0" lvl="0" indent="-342900" algn="l">
              <a:lnSpc>
                <a:spcPct val="100000"/>
              </a:lnSpc>
              <a:spcBef>
                <a:spcPts val="0"/>
              </a:spcBef>
              <a:buFont typeface="Arial" panose="020B0604020202020204" pitchFamily="34" charset="0"/>
              <a:buChar char="•"/>
            </a:pPr>
            <a:r>
              <a:rPr lang="en-US" sz="1200" kern="100" dirty="0">
                <a:effectLst/>
                <a:latin typeface="Helvetica" panose="020B0604020202020204" pitchFamily="34" charset="0"/>
                <a:ea typeface="Aptos" panose="020B0004020202020204" pitchFamily="34" charset="0"/>
                <a:cs typeface="Helvetica" panose="020B0604020202020204" pitchFamily="34" charset="0"/>
              </a:rPr>
              <a:t>Glen Cove CDA &amp; IDA</a:t>
            </a:r>
          </a:p>
          <a:p>
            <a:pPr marL="457200" marR="0" lvl="0" indent="-342900" algn="l">
              <a:lnSpc>
                <a:spcPct val="100000"/>
              </a:lnSpc>
              <a:spcBef>
                <a:spcPts val="0"/>
              </a:spcBef>
              <a:buFont typeface="Arial" panose="020B0604020202020204" pitchFamily="34" charset="0"/>
              <a:buChar char="•"/>
            </a:pPr>
            <a:r>
              <a:rPr lang="en-US" sz="1200" kern="100" dirty="0">
                <a:effectLst/>
                <a:latin typeface="Helvetica" panose="020B0604020202020204" pitchFamily="34" charset="0"/>
                <a:ea typeface="Aptos" panose="020B0004020202020204" pitchFamily="34" charset="0"/>
                <a:cs typeface="Helvetica" panose="020B0604020202020204" pitchFamily="34" charset="0"/>
              </a:rPr>
              <a:t>Hands Across Long Island (HALI)</a:t>
            </a:r>
          </a:p>
          <a:p>
            <a:pPr marL="457200" marR="0" lvl="0" indent="-342900" algn="l">
              <a:lnSpc>
                <a:spcPct val="100000"/>
              </a:lnSpc>
              <a:spcBef>
                <a:spcPts val="0"/>
              </a:spcBef>
              <a:buFont typeface="Arial" panose="020B0604020202020204" pitchFamily="34" charset="0"/>
              <a:buChar char="•"/>
            </a:pPr>
            <a:r>
              <a:rPr lang="en-US" sz="1200" kern="100" dirty="0">
                <a:effectLst/>
                <a:latin typeface="Helvetica" panose="020B0604020202020204" pitchFamily="34" charset="0"/>
                <a:ea typeface="Aptos" panose="020B0004020202020204" pitchFamily="34" charset="0"/>
                <a:cs typeface="Helvetica" panose="020B0604020202020204" pitchFamily="34" charset="0"/>
              </a:rPr>
              <a:t>Health &amp; Welfare Council of LI (HWCLI)/HEALI/SCN</a:t>
            </a:r>
          </a:p>
          <a:p>
            <a:pPr marL="457200" marR="0" lvl="0" indent="-342900" algn="l">
              <a:lnSpc>
                <a:spcPct val="100000"/>
              </a:lnSpc>
              <a:spcBef>
                <a:spcPts val="0"/>
              </a:spcBef>
              <a:buFont typeface="Arial" panose="020B0604020202020204" pitchFamily="34" charset="0"/>
              <a:buChar char="•"/>
            </a:pPr>
            <a:r>
              <a:rPr lang="en-US" sz="1200" kern="100" dirty="0">
                <a:effectLst/>
                <a:latin typeface="Helvetica" panose="020B0604020202020204" pitchFamily="34" charset="0"/>
                <a:ea typeface="Aptos" panose="020B0004020202020204" pitchFamily="34" charset="0"/>
                <a:cs typeface="Helvetica" panose="020B0604020202020204" pitchFamily="34" charset="0"/>
              </a:rPr>
              <a:t>Latina Sisters</a:t>
            </a:r>
          </a:p>
          <a:p>
            <a:pPr marL="457200" marR="0" lvl="0" indent="-342900" algn="l">
              <a:lnSpc>
                <a:spcPct val="100000"/>
              </a:lnSpc>
              <a:spcBef>
                <a:spcPts val="0"/>
              </a:spcBef>
              <a:buFont typeface="Arial" panose="020B0604020202020204" pitchFamily="34" charset="0"/>
              <a:buChar char="•"/>
            </a:pPr>
            <a:r>
              <a:rPr lang="en-US" sz="1200" kern="100" dirty="0">
                <a:effectLst/>
                <a:latin typeface="Helvetica" panose="020B0604020202020204" pitchFamily="34" charset="0"/>
                <a:ea typeface="Aptos" panose="020B0004020202020204" pitchFamily="34" charset="0"/>
                <a:cs typeface="Helvetica" panose="020B0604020202020204" pitchFamily="34" charset="0"/>
              </a:rPr>
              <a:t>Leukemia and Lymphoma Society</a:t>
            </a:r>
          </a:p>
          <a:p>
            <a:pPr marL="457200" marR="0" lvl="0" indent="-342900" algn="l">
              <a:lnSpc>
                <a:spcPct val="100000"/>
              </a:lnSpc>
              <a:spcBef>
                <a:spcPts val="0"/>
              </a:spcBef>
              <a:buFont typeface="Arial" panose="020B0604020202020204" pitchFamily="34" charset="0"/>
              <a:buChar char="•"/>
            </a:pPr>
            <a:r>
              <a:rPr lang="en-US" sz="1200" kern="100" dirty="0">
                <a:effectLst/>
                <a:latin typeface="Helvetica" panose="020B0604020202020204" pitchFamily="34" charset="0"/>
                <a:ea typeface="Aptos" panose="020B0004020202020204" pitchFamily="34" charset="0"/>
                <a:cs typeface="Helvetica" panose="020B0604020202020204" pitchFamily="34" charset="0"/>
              </a:rPr>
              <a:t>Long Island Coalition for the Homeless</a:t>
            </a:r>
          </a:p>
          <a:p>
            <a:pPr marL="457200" marR="0" lvl="0" indent="-342900" algn="l">
              <a:lnSpc>
                <a:spcPct val="100000"/>
              </a:lnSpc>
              <a:spcBef>
                <a:spcPts val="0"/>
              </a:spcBef>
              <a:buFont typeface="Arial" panose="020B0604020202020204" pitchFamily="34" charset="0"/>
              <a:buChar char="•"/>
            </a:pPr>
            <a:r>
              <a:rPr lang="en-US" sz="1200" kern="100" dirty="0">
                <a:effectLst/>
                <a:latin typeface="Helvetica" panose="020B0604020202020204" pitchFamily="34" charset="0"/>
                <a:ea typeface="Aptos" panose="020B0004020202020204" pitchFamily="34" charset="0"/>
                <a:cs typeface="Helvetica" panose="020B0604020202020204" pitchFamily="34" charset="0"/>
              </a:rPr>
              <a:t>Nassau-Suffolk Hospital Council</a:t>
            </a:r>
          </a:p>
          <a:p>
            <a:pPr marL="457200" marR="0" lvl="0" indent="-342900" algn="l">
              <a:lnSpc>
                <a:spcPct val="100000"/>
              </a:lnSpc>
              <a:spcBef>
                <a:spcPts val="0"/>
              </a:spcBef>
              <a:buFont typeface="Arial" panose="020B0604020202020204" pitchFamily="34" charset="0"/>
              <a:buChar char="•"/>
            </a:pPr>
            <a:r>
              <a:rPr lang="en-US" sz="1200" kern="100" dirty="0">
                <a:effectLst/>
                <a:latin typeface="Helvetica" panose="020B0604020202020204" pitchFamily="34" charset="0"/>
                <a:ea typeface="Aptos" panose="020B0004020202020204" pitchFamily="34" charset="0"/>
                <a:cs typeface="Helvetica" panose="020B0604020202020204" pitchFamily="34" charset="0"/>
              </a:rPr>
              <a:t>New York Coalition for Transportation Safety</a:t>
            </a:r>
          </a:p>
          <a:p>
            <a:pPr marL="457200" marR="0" lvl="0" indent="-342900" algn="l">
              <a:lnSpc>
                <a:spcPct val="100000"/>
              </a:lnSpc>
              <a:spcBef>
                <a:spcPts val="0"/>
              </a:spcBef>
              <a:buFont typeface="Arial" panose="020B0604020202020204" pitchFamily="34" charset="0"/>
              <a:buChar char="•"/>
            </a:pPr>
            <a:r>
              <a:rPr lang="en-US" sz="1200" kern="100" dirty="0">
                <a:effectLst/>
                <a:latin typeface="Helvetica" panose="020B0604020202020204" pitchFamily="34" charset="0"/>
                <a:ea typeface="Aptos" panose="020B0004020202020204" pitchFamily="34" charset="0"/>
                <a:cs typeface="Helvetica" panose="020B0604020202020204" pitchFamily="34" charset="0"/>
              </a:rPr>
              <a:t>Pronto Long Island</a:t>
            </a:r>
          </a:p>
          <a:p>
            <a:pPr marL="457200" marR="0" lvl="0" indent="-342900" algn="l">
              <a:lnSpc>
                <a:spcPct val="100000"/>
              </a:lnSpc>
              <a:spcBef>
                <a:spcPts val="0"/>
              </a:spcBef>
              <a:buFont typeface="Arial" panose="020B0604020202020204" pitchFamily="34" charset="0"/>
              <a:buChar char="•"/>
            </a:pPr>
            <a:r>
              <a:rPr lang="en-US" sz="1200" kern="100" dirty="0">
                <a:effectLst/>
                <a:latin typeface="Helvetica" panose="020B0604020202020204" pitchFamily="34" charset="0"/>
                <a:ea typeface="Aptos" panose="020B0004020202020204" pitchFamily="34" charset="0"/>
                <a:cs typeface="Helvetica" panose="020B0604020202020204" pitchFamily="34" charset="0"/>
              </a:rPr>
              <a:t>STEMM &amp; Cancer Health Equity Foundation</a:t>
            </a:r>
          </a:p>
          <a:p>
            <a:pPr marL="457200" marR="0" lvl="0" indent="-342900" algn="l">
              <a:lnSpc>
                <a:spcPct val="100000"/>
              </a:lnSpc>
              <a:spcBef>
                <a:spcPts val="0"/>
              </a:spcBef>
              <a:buFont typeface="Arial" panose="020B0604020202020204" pitchFamily="34" charset="0"/>
              <a:buChar char="•"/>
            </a:pPr>
            <a:r>
              <a:rPr lang="en-US" sz="1200" kern="100" dirty="0">
                <a:effectLst/>
                <a:latin typeface="Helvetica" panose="020B0604020202020204" pitchFamily="34" charset="0"/>
                <a:ea typeface="Aptos" panose="020B0004020202020204" pitchFamily="34" charset="0"/>
                <a:cs typeface="Helvetica" panose="020B0604020202020204" pitchFamily="34" charset="0"/>
              </a:rPr>
              <a:t>Stony Brook Cancer Center</a:t>
            </a:r>
          </a:p>
          <a:p>
            <a:pPr marL="457200" marR="0" lvl="0" indent="-342900" algn="l">
              <a:lnSpc>
                <a:spcPct val="100000"/>
              </a:lnSpc>
              <a:spcBef>
                <a:spcPts val="0"/>
              </a:spcBef>
              <a:buFont typeface="Arial" panose="020B0604020202020204" pitchFamily="34" charset="0"/>
              <a:buChar char="•"/>
            </a:pPr>
            <a:r>
              <a:rPr lang="en-US" sz="1200" kern="100" dirty="0">
                <a:effectLst/>
                <a:latin typeface="Helvetica" panose="020B0604020202020204" pitchFamily="34" charset="0"/>
                <a:ea typeface="Aptos" panose="020B0004020202020204" pitchFamily="34" charset="0"/>
                <a:cs typeface="Helvetica" panose="020B0604020202020204" pitchFamily="34" charset="0"/>
              </a:rPr>
              <a:t>The g6pd Deficiency Foundation</a:t>
            </a:r>
          </a:p>
          <a:p>
            <a:pPr marL="457200" marR="0" lvl="0" indent="-342900" algn="l">
              <a:lnSpc>
                <a:spcPct val="100000"/>
              </a:lnSpc>
              <a:spcBef>
                <a:spcPts val="0"/>
              </a:spcBef>
              <a:buFont typeface="Arial" panose="020B0604020202020204" pitchFamily="34" charset="0"/>
              <a:buChar char="•"/>
            </a:pPr>
            <a:r>
              <a:rPr lang="en-US" sz="1200" kern="100" dirty="0">
                <a:effectLst/>
                <a:latin typeface="Helvetica" panose="020B0604020202020204" pitchFamily="34" charset="0"/>
                <a:ea typeface="Aptos" panose="020B0004020202020204" pitchFamily="34" charset="0"/>
                <a:cs typeface="Helvetica" panose="020B0604020202020204" pitchFamily="34" charset="0"/>
              </a:rPr>
              <a:t>The Society of St. Vincent de Paul LI</a:t>
            </a:r>
          </a:p>
          <a:p>
            <a:pPr marL="457200" marR="0" lvl="0" indent="-342900" algn="l">
              <a:lnSpc>
                <a:spcPct val="100000"/>
              </a:lnSpc>
              <a:spcBef>
                <a:spcPts val="0"/>
              </a:spcBef>
              <a:buFont typeface="Arial" panose="020B0604020202020204" pitchFamily="34" charset="0"/>
              <a:buChar char="•"/>
            </a:pPr>
            <a:r>
              <a:rPr lang="en-US" sz="1200" kern="100" dirty="0">
                <a:effectLst/>
                <a:latin typeface="Helvetica" panose="020B0604020202020204" pitchFamily="34" charset="0"/>
                <a:ea typeface="Aptos" panose="020B0004020202020204" pitchFamily="34" charset="0"/>
                <a:cs typeface="Helvetica" panose="020B0604020202020204" pitchFamily="34" charset="0"/>
              </a:rPr>
              <a:t>Western Suffolk BOCES</a:t>
            </a:r>
          </a:p>
          <a:p>
            <a:pPr marL="457200" marR="0" lvl="0" indent="-342900" algn="l">
              <a:lnSpc>
                <a:spcPct val="100000"/>
              </a:lnSpc>
              <a:spcBef>
                <a:spcPts val="0"/>
              </a:spcBef>
              <a:spcAft>
                <a:spcPts val="800"/>
              </a:spcAft>
              <a:buFont typeface="Arial" panose="020B0604020202020204" pitchFamily="34" charset="0"/>
              <a:buChar char="•"/>
            </a:pPr>
            <a:r>
              <a:rPr lang="en-US" sz="1200" kern="100" dirty="0">
                <a:effectLst/>
                <a:latin typeface="Helvetica" panose="020B0604020202020204" pitchFamily="34" charset="0"/>
                <a:ea typeface="Aptos" panose="020B0004020202020204" pitchFamily="34" charset="0"/>
                <a:cs typeface="Helvetica" panose="020B0604020202020204" pitchFamily="34" charset="0"/>
              </a:rPr>
              <a:t>Wyandanch Community Center / Town of Babylon</a:t>
            </a:r>
          </a:p>
        </p:txBody>
      </p:sp>
      <p:sp>
        <p:nvSpPr>
          <p:cNvPr id="9" name="Rectangle 8">
            <a:extLst>
              <a:ext uri="{FF2B5EF4-FFF2-40B4-BE49-F238E27FC236}">
                <a16:creationId xmlns:a16="http://schemas.microsoft.com/office/drawing/2014/main" id="{FC317C6B-EF1A-0481-DF61-3AB190D33E7E}"/>
              </a:ext>
            </a:extLst>
          </p:cNvPr>
          <p:cNvSpPr/>
          <p:nvPr/>
        </p:nvSpPr>
        <p:spPr>
          <a:xfrm>
            <a:off x="0" y="5909481"/>
            <a:ext cx="12192000" cy="948519"/>
          </a:xfrm>
          <a:prstGeom prst="rect">
            <a:avLst/>
          </a:prstGeom>
          <a:gradFill flip="none" rotWithShape="1">
            <a:gsLst>
              <a:gs pos="0">
                <a:srgbClr val="19A9E1"/>
              </a:gs>
              <a:gs pos="50000">
                <a:srgbClr val="B1DBF0"/>
              </a:gs>
              <a:gs pos="100000">
                <a:schemeClr val="bg1">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28A83254-26DB-AD3D-0A6C-0EA7DB1082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0105" y="6060038"/>
            <a:ext cx="1703695" cy="647404"/>
          </a:xfrm>
          <a:prstGeom prst="rect">
            <a:avLst/>
          </a:prstGeom>
        </p:spPr>
      </p:pic>
      <p:sp>
        <p:nvSpPr>
          <p:cNvPr id="3" name="TextBox 2">
            <a:extLst>
              <a:ext uri="{FF2B5EF4-FFF2-40B4-BE49-F238E27FC236}">
                <a16:creationId xmlns:a16="http://schemas.microsoft.com/office/drawing/2014/main" id="{BD9524A2-234A-55CA-884B-4078886C26EC}"/>
              </a:ext>
            </a:extLst>
          </p:cNvPr>
          <p:cNvSpPr txBox="1"/>
          <p:nvPr/>
        </p:nvSpPr>
        <p:spPr>
          <a:xfrm>
            <a:off x="950818" y="2236877"/>
            <a:ext cx="3834123" cy="2862322"/>
          </a:xfrm>
          <a:prstGeom prst="rect">
            <a:avLst/>
          </a:prstGeom>
          <a:noFill/>
        </p:spPr>
        <p:txBody>
          <a:bodyPr wrap="square" rtlCol="0">
            <a:spAutoFit/>
          </a:bodyPr>
          <a:lstStyle/>
          <a:p>
            <a:r>
              <a:rPr lang="en-US" sz="1800" kern="100" dirty="0">
                <a:effectLst/>
                <a:latin typeface="Helvetica" panose="020B0604020202020204" pitchFamily="34" charset="0"/>
                <a:ea typeface="Aptos" panose="020B0004020202020204" pitchFamily="34" charset="0"/>
                <a:cs typeface="Helvetica" panose="020B0604020202020204" pitchFamily="34" charset="0"/>
              </a:rPr>
              <a:t>From February 7, 2025 through April 8, 2025, the LIHC conducted 23 interviews with 28 individual informants from 23 different organizations. Interviews were conducted virtually and transcribed via Zoom. All interviewees were asked the same three open-ended questions. </a:t>
            </a:r>
            <a:r>
              <a:rPr lang="en-US" sz="1800" b="1" kern="100" dirty="0">
                <a:effectLst/>
                <a:latin typeface="Helvetica" panose="020B0604020202020204" pitchFamily="34" charset="0"/>
                <a:ea typeface="Aptos" panose="020B0004020202020204" pitchFamily="34" charset="0"/>
                <a:cs typeface="Helvetica" panose="020B0604020202020204" pitchFamily="34" charset="0"/>
              </a:rPr>
              <a:t>Organizations represented:</a:t>
            </a:r>
          </a:p>
        </p:txBody>
      </p:sp>
    </p:spTree>
    <p:extLst>
      <p:ext uri="{BB962C8B-B14F-4D97-AF65-F5344CB8AC3E}">
        <p14:creationId xmlns:p14="http://schemas.microsoft.com/office/powerpoint/2010/main" val="1004085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0920FC6-6E45-8DD4-9655-E782DC7A740D}"/>
            </a:ext>
          </a:extLst>
        </p:cNvPr>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F0F9D6B3-3C6C-7337-210B-122A276A21D5}"/>
              </a:ext>
            </a:extLst>
          </p:cNvPr>
          <p:cNvCxnSpPr/>
          <p:nvPr/>
        </p:nvCxnSpPr>
        <p:spPr>
          <a:xfrm flipV="1">
            <a:off x="950819" y="1242726"/>
            <a:ext cx="10515600" cy="29981"/>
          </a:xfrm>
          <a:prstGeom prst="line">
            <a:avLst/>
          </a:prstGeom>
          <a:ln w="60325" cap="sq"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52AA9F1-DC8B-EBD8-EC02-A850803E2A6C}"/>
              </a:ext>
            </a:extLst>
          </p:cNvPr>
          <p:cNvSpPr txBox="1"/>
          <p:nvPr/>
        </p:nvSpPr>
        <p:spPr>
          <a:xfrm>
            <a:off x="950820" y="410933"/>
            <a:ext cx="10690196" cy="1569660"/>
          </a:xfrm>
          <a:prstGeom prst="rect">
            <a:avLst/>
          </a:prstGeom>
          <a:noFill/>
        </p:spPr>
        <p:txBody>
          <a:bodyPr wrap="square" rtlCol="0">
            <a:spAutoFit/>
          </a:bodyPr>
          <a:lstStyle/>
          <a:p>
            <a:r>
              <a:rPr lang="en-US" sz="4800" b="1" dirty="0">
                <a:solidFill>
                  <a:srgbClr val="19A9E1"/>
                </a:solidFill>
                <a:latin typeface="Montserrat" panose="00000500000000000000" pitchFamily="2" charset="0"/>
              </a:rPr>
              <a:t>2025 CBO Key Informant Interview Qualitative Analysis</a:t>
            </a:r>
          </a:p>
        </p:txBody>
      </p:sp>
      <p:sp>
        <p:nvSpPr>
          <p:cNvPr id="9" name="Rectangle 8">
            <a:extLst>
              <a:ext uri="{FF2B5EF4-FFF2-40B4-BE49-F238E27FC236}">
                <a16:creationId xmlns:a16="http://schemas.microsoft.com/office/drawing/2014/main" id="{C10F8526-2B96-127B-44A4-1858DB2C57C5}"/>
              </a:ext>
            </a:extLst>
          </p:cNvPr>
          <p:cNvSpPr/>
          <p:nvPr/>
        </p:nvSpPr>
        <p:spPr>
          <a:xfrm>
            <a:off x="0" y="5909481"/>
            <a:ext cx="12192000" cy="948519"/>
          </a:xfrm>
          <a:prstGeom prst="rect">
            <a:avLst/>
          </a:prstGeom>
          <a:gradFill flip="none" rotWithShape="1">
            <a:gsLst>
              <a:gs pos="0">
                <a:srgbClr val="19A9E1"/>
              </a:gs>
              <a:gs pos="50000">
                <a:srgbClr val="B1DBF0"/>
              </a:gs>
              <a:gs pos="100000">
                <a:schemeClr val="bg1">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0B08D942-9B9A-57D2-8261-3B9E40954C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0105" y="6060038"/>
            <a:ext cx="1703695" cy="647404"/>
          </a:xfrm>
          <a:prstGeom prst="rect">
            <a:avLst/>
          </a:prstGeom>
        </p:spPr>
      </p:pic>
      <p:sp>
        <p:nvSpPr>
          <p:cNvPr id="3" name="TextBox 2">
            <a:extLst>
              <a:ext uri="{FF2B5EF4-FFF2-40B4-BE49-F238E27FC236}">
                <a16:creationId xmlns:a16="http://schemas.microsoft.com/office/drawing/2014/main" id="{50978DC4-C309-5DF0-0013-95A1E602B4BE}"/>
              </a:ext>
            </a:extLst>
          </p:cNvPr>
          <p:cNvSpPr txBox="1"/>
          <p:nvPr/>
        </p:nvSpPr>
        <p:spPr>
          <a:xfrm>
            <a:off x="950819" y="2417054"/>
            <a:ext cx="3282979" cy="2460354"/>
          </a:xfrm>
          <a:prstGeom prst="rect">
            <a:avLst/>
          </a:prstGeom>
          <a:noFill/>
        </p:spPr>
        <p:txBody>
          <a:bodyPr wrap="square" rtlCol="0">
            <a:spAutoFit/>
          </a:bodyPr>
          <a:lstStyle/>
          <a:p>
            <a:pPr marL="0" marR="0">
              <a:lnSpc>
                <a:spcPct val="115000"/>
              </a:lnSpc>
              <a:spcBef>
                <a:spcPts val="800"/>
              </a:spcBef>
              <a:spcAft>
                <a:spcPts val="400"/>
              </a:spcAft>
              <a:buNone/>
            </a:pPr>
            <a:r>
              <a:rPr lang="en-US" sz="1800" b="1" i="1" kern="100" dirty="0">
                <a:solidFill>
                  <a:srgbClr val="0F4761"/>
                </a:solidFill>
                <a:effectLst/>
                <a:latin typeface="Aptos" panose="020B0004020202020204" pitchFamily="34" charset="0"/>
                <a:ea typeface="Times New Roman" panose="02020603050405020304" pitchFamily="18" charset="0"/>
                <a:cs typeface="Times New Roman" panose="02020603050405020304" pitchFamily="18" charset="0"/>
              </a:rPr>
              <a:t>Question 1: Biggest Health and/or Social Problems</a:t>
            </a:r>
            <a:endParaRPr lang="en-US" sz="1800" b="1" kern="100" dirty="0">
              <a:solidFill>
                <a:srgbClr val="0F4761"/>
              </a:solidFill>
              <a:effectLst/>
              <a:latin typeface="Aptos" panose="020B0004020202020204" pitchFamily="34" charset="0"/>
              <a:ea typeface="Times New Roman" panose="02020603050405020304" pitchFamily="18" charset="0"/>
              <a:cs typeface="Times New Roman" panose="02020603050405020304" pitchFamily="18" charset="0"/>
            </a:endParaRPr>
          </a:p>
          <a:p>
            <a:pPr marL="0" marR="0">
              <a:lnSpc>
                <a:spcPct val="115000"/>
              </a:lnSpc>
              <a:spcAft>
                <a:spcPts val="800"/>
              </a:spcAft>
              <a:buNone/>
            </a:pPr>
            <a:r>
              <a:rPr lang="en-US" sz="1800" i="1" kern="100" dirty="0">
                <a:effectLst/>
                <a:latin typeface="Aptos" panose="020B0004020202020204" pitchFamily="34" charset="0"/>
                <a:ea typeface="Aptos" panose="020B0004020202020204" pitchFamily="34" charset="0"/>
                <a:cs typeface="Times New Roman" panose="02020603050405020304" pitchFamily="18" charset="0"/>
              </a:rPr>
              <a:t>In your experience, what are the biggest health and/or social problems for the people/community you serve?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Question 1 Code Distribution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122CD2A5-AD0B-9042-13AF-CA67650C900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63720" y="2104500"/>
            <a:ext cx="6990080" cy="3495040"/>
          </a:xfrm>
          <a:prstGeom prst="rect">
            <a:avLst/>
          </a:prstGeom>
          <a:noFill/>
          <a:ln>
            <a:noFill/>
          </a:ln>
        </p:spPr>
      </p:pic>
    </p:spTree>
    <p:extLst>
      <p:ext uri="{BB962C8B-B14F-4D97-AF65-F5344CB8AC3E}">
        <p14:creationId xmlns:p14="http://schemas.microsoft.com/office/powerpoint/2010/main" val="40683450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8A5BAB2D-103F-0002-C530-19D520F288BF}"/>
            </a:ext>
          </a:extLst>
        </p:cNvPr>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BF463CDB-3E3A-D7B0-212C-CB25B09EEB71}"/>
              </a:ext>
            </a:extLst>
          </p:cNvPr>
          <p:cNvCxnSpPr/>
          <p:nvPr/>
        </p:nvCxnSpPr>
        <p:spPr>
          <a:xfrm flipV="1">
            <a:off x="950819" y="1242726"/>
            <a:ext cx="10515600" cy="29981"/>
          </a:xfrm>
          <a:prstGeom prst="line">
            <a:avLst/>
          </a:prstGeom>
          <a:ln w="60325" cap="sq"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78CED93E-877A-8C11-3B7C-7BE2B1ED182E}"/>
              </a:ext>
            </a:extLst>
          </p:cNvPr>
          <p:cNvSpPr txBox="1"/>
          <p:nvPr/>
        </p:nvSpPr>
        <p:spPr>
          <a:xfrm>
            <a:off x="950820" y="410933"/>
            <a:ext cx="10690196" cy="1569660"/>
          </a:xfrm>
          <a:prstGeom prst="rect">
            <a:avLst/>
          </a:prstGeom>
          <a:noFill/>
        </p:spPr>
        <p:txBody>
          <a:bodyPr wrap="square" rtlCol="0">
            <a:spAutoFit/>
          </a:bodyPr>
          <a:lstStyle/>
          <a:p>
            <a:r>
              <a:rPr lang="en-US" sz="4800" b="1" dirty="0">
                <a:solidFill>
                  <a:srgbClr val="19A9E1"/>
                </a:solidFill>
                <a:latin typeface="Montserrat" panose="00000500000000000000" pitchFamily="2" charset="0"/>
              </a:rPr>
              <a:t>2025 CBO Key Informant Interview Qualitative Analysis</a:t>
            </a:r>
          </a:p>
        </p:txBody>
      </p:sp>
      <p:sp>
        <p:nvSpPr>
          <p:cNvPr id="9" name="Rectangle 8">
            <a:extLst>
              <a:ext uri="{FF2B5EF4-FFF2-40B4-BE49-F238E27FC236}">
                <a16:creationId xmlns:a16="http://schemas.microsoft.com/office/drawing/2014/main" id="{5604369C-7896-D70F-61B4-5E89B02EF9FC}"/>
              </a:ext>
            </a:extLst>
          </p:cNvPr>
          <p:cNvSpPr/>
          <p:nvPr/>
        </p:nvSpPr>
        <p:spPr>
          <a:xfrm>
            <a:off x="0" y="5909481"/>
            <a:ext cx="12192000" cy="948519"/>
          </a:xfrm>
          <a:prstGeom prst="rect">
            <a:avLst/>
          </a:prstGeom>
          <a:gradFill flip="none" rotWithShape="1">
            <a:gsLst>
              <a:gs pos="0">
                <a:srgbClr val="19A9E1"/>
              </a:gs>
              <a:gs pos="50000">
                <a:srgbClr val="B1DBF0"/>
              </a:gs>
              <a:gs pos="100000">
                <a:schemeClr val="bg1">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CE0147C5-3BE8-5203-F090-2BD599A19E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0105" y="6060038"/>
            <a:ext cx="1703695" cy="647404"/>
          </a:xfrm>
          <a:prstGeom prst="rect">
            <a:avLst/>
          </a:prstGeom>
        </p:spPr>
      </p:pic>
      <p:sp>
        <p:nvSpPr>
          <p:cNvPr id="3" name="TextBox 2">
            <a:extLst>
              <a:ext uri="{FF2B5EF4-FFF2-40B4-BE49-F238E27FC236}">
                <a16:creationId xmlns:a16="http://schemas.microsoft.com/office/drawing/2014/main" id="{97C2A07B-316C-3031-1C1E-009F03F8EE04}"/>
              </a:ext>
            </a:extLst>
          </p:cNvPr>
          <p:cNvSpPr txBox="1"/>
          <p:nvPr/>
        </p:nvSpPr>
        <p:spPr>
          <a:xfrm>
            <a:off x="950819" y="2417054"/>
            <a:ext cx="3846649" cy="2460354"/>
          </a:xfrm>
          <a:prstGeom prst="rect">
            <a:avLst/>
          </a:prstGeom>
          <a:noFill/>
        </p:spPr>
        <p:txBody>
          <a:bodyPr wrap="square" rtlCol="0">
            <a:spAutoFit/>
          </a:bodyPr>
          <a:lstStyle/>
          <a:p>
            <a:pPr marL="0" marR="0">
              <a:lnSpc>
                <a:spcPct val="115000"/>
              </a:lnSpc>
              <a:spcBef>
                <a:spcPts val="800"/>
              </a:spcBef>
              <a:spcAft>
                <a:spcPts val="400"/>
              </a:spcAft>
              <a:buNone/>
            </a:pPr>
            <a:r>
              <a:rPr lang="en-US" sz="1800" b="1" i="1" kern="100" dirty="0">
                <a:solidFill>
                  <a:srgbClr val="0F4761"/>
                </a:solidFill>
                <a:effectLst/>
                <a:latin typeface="Aptos" panose="020B0004020202020204" pitchFamily="34" charset="0"/>
                <a:ea typeface="Times New Roman" panose="02020603050405020304" pitchFamily="18" charset="0"/>
                <a:cs typeface="Times New Roman" panose="02020603050405020304" pitchFamily="18" charset="0"/>
              </a:rPr>
              <a:t>Question 2: Biggest Barriers to Care</a:t>
            </a:r>
            <a:endParaRPr lang="en-US" sz="1800" b="1" kern="100" dirty="0">
              <a:solidFill>
                <a:srgbClr val="0F4761"/>
              </a:solidFill>
              <a:effectLst/>
              <a:latin typeface="Aptos" panose="020B0004020202020204" pitchFamily="34" charset="0"/>
              <a:ea typeface="Times New Roman" panose="02020603050405020304" pitchFamily="18" charset="0"/>
              <a:cs typeface="Times New Roman" panose="02020603050405020304" pitchFamily="18" charset="0"/>
            </a:endParaRPr>
          </a:p>
          <a:p>
            <a:pPr marL="0" marR="0">
              <a:lnSpc>
                <a:spcPct val="115000"/>
              </a:lnSpc>
              <a:spcAft>
                <a:spcPts val="800"/>
              </a:spcAft>
            </a:pPr>
            <a:r>
              <a:rPr lang="en-US" sz="1800" i="1" kern="100" dirty="0">
                <a:effectLst/>
                <a:latin typeface="Aptos" panose="020B0004020202020204" pitchFamily="34" charset="0"/>
                <a:ea typeface="Aptos" panose="020B0004020202020204" pitchFamily="34" charset="0"/>
                <a:cs typeface="Times New Roman" panose="02020603050405020304" pitchFamily="18" charset="0"/>
              </a:rPr>
              <a:t>In your professional experience, what is the biggest barrier to healthcare or social services experienced by the people/communities you serve?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Question 2 Code Distribution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B1D0FFBF-A957-D86F-0CA7-117B44B63A7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97468" y="2104500"/>
            <a:ext cx="6971665" cy="3485515"/>
          </a:xfrm>
          <a:prstGeom prst="rect">
            <a:avLst/>
          </a:prstGeom>
          <a:noFill/>
          <a:ln>
            <a:noFill/>
          </a:ln>
        </p:spPr>
      </p:pic>
    </p:spTree>
    <p:extLst>
      <p:ext uri="{BB962C8B-B14F-4D97-AF65-F5344CB8AC3E}">
        <p14:creationId xmlns:p14="http://schemas.microsoft.com/office/powerpoint/2010/main" val="15346563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702BB89-9DB9-A1F6-F53A-58DC27E40566}"/>
            </a:ext>
          </a:extLst>
        </p:cNvPr>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4182145A-C529-EEFF-3959-7FA279D6BB9C}"/>
              </a:ext>
            </a:extLst>
          </p:cNvPr>
          <p:cNvCxnSpPr/>
          <p:nvPr/>
        </p:nvCxnSpPr>
        <p:spPr>
          <a:xfrm flipV="1">
            <a:off x="950819" y="1242726"/>
            <a:ext cx="10515600" cy="29981"/>
          </a:xfrm>
          <a:prstGeom prst="line">
            <a:avLst/>
          </a:prstGeom>
          <a:ln w="60325" cap="sq"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C2F4D745-0D9B-6381-F6FC-CDF5615BD69E}"/>
              </a:ext>
            </a:extLst>
          </p:cNvPr>
          <p:cNvSpPr txBox="1"/>
          <p:nvPr/>
        </p:nvSpPr>
        <p:spPr>
          <a:xfrm>
            <a:off x="950820" y="410933"/>
            <a:ext cx="10690196" cy="1569660"/>
          </a:xfrm>
          <a:prstGeom prst="rect">
            <a:avLst/>
          </a:prstGeom>
          <a:noFill/>
        </p:spPr>
        <p:txBody>
          <a:bodyPr wrap="square" rtlCol="0">
            <a:spAutoFit/>
          </a:bodyPr>
          <a:lstStyle/>
          <a:p>
            <a:r>
              <a:rPr lang="en-US" sz="4800" b="1" dirty="0">
                <a:solidFill>
                  <a:srgbClr val="19A9E1"/>
                </a:solidFill>
                <a:latin typeface="Montserrat" panose="00000500000000000000" pitchFamily="2" charset="0"/>
              </a:rPr>
              <a:t>2025 CBO Key Informant Interview Qualitative Analysis</a:t>
            </a:r>
          </a:p>
        </p:txBody>
      </p:sp>
      <p:sp>
        <p:nvSpPr>
          <p:cNvPr id="9" name="Rectangle 8">
            <a:extLst>
              <a:ext uri="{FF2B5EF4-FFF2-40B4-BE49-F238E27FC236}">
                <a16:creationId xmlns:a16="http://schemas.microsoft.com/office/drawing/2014/main" id="{F77DF546-BD44-81AD-0E04-1CCB4521A315}"/>
              </a:ext>
            </a:extLst>
          </p:cNvPr>
          <p:cNvSpPr/>
          <p:nvPr/>
        </p:nvSpPr>
        <p:spPr>
          <a:xfrm>
            <a:off x="0" y="5909481"/>
            <a:ext cx="12192000" cy="948519"/>
          </a:xfrm>
          <a:prstGeom prst="rect">
            <a:avLst/>
          </a:prstGeom>
          <a:gradFill flip="none" rotWithShape="1">
            <a:gsLst>
              <a:gs pos="0">
                <a:srgbClr val="19A9E1"/>
              </a:gs>
              <a:gs pos="50000">
                <a:srgbClr val="B1DBF0"/>
              </a:gs>
              <a:gs pos="100000">
                <a:schemeClr val="bg1">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17B63175-FA3B-67E6-14B5-48A23F1E6E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0105" y="6060038"/>
            <a:ext cx="1703695" cy="647404"/>
          </a:xfrm>
          <a:prstGeom prst="rect">
            <a:avLst/>
          </a:prstGeom>
        </p:spPr>
      </p:pic>
      <p:sp>
        <p:nvSpPr>
          <p:cNvPr id="3" name="TextBox 2">
            <a:extLst>
              <a:ext uri="{FF2B5EF4-FFF2-40B4-BE49-F238E27FC236}">
                <a16:creationId xmlns:a16="http://schemas.microsoft.com/office/drawing/2014/main" id="{E9E65004-154A-2C7E-7B5F-58767DE6697B}"/>
              </a:ext>
            </a:extLst>
          </p:cNvPr>
          <p:cNvSpPr txBox="1"/>
          <p:nvPr/>
        </p:nvSpPr>
        <p:spPr>
          <a:xfrm>
            <a:off x="950819" y="2417054"/>
            <a:ext cx="3846649" cy="2676310"/>
          </a:xfrm>
          <a:prstGeom prst="rect">
            <a:avLst/>
          </a:prstGeom>
          <a:noFill/>
        </p:spPr>
        <p:txBody>
          <a:bodyPr wrap="square" rtlCol="0">
            <a:spAutoFit/>
          </a:bodyPr>
          <a:lstStyle/>
          <a:p>
            <a:pPr marL="0" marR="0">
              <a:lnSpc>
                <a:spcPct val="115000"/>
              </a:lnSpc>
              <a:spcBef>
                <a:spcPts val="800"/>
              </a:spcBef>
              <a:spcAft>
                <a:spcPts val="400"/>
              </a:spcAft>
            </a:pPr>
            <a:r>
              <a:rPr lang="en-US" sz="1800" b="1" i="1" kern="100" dirty="0">
                <a:solidFill>
                  <a:srgbClr val="0F4761"/>
                </a:solidFill>
                <a:effectLst/>
                <a:latin typeface="Aptos" panose="020B0004020202020204" pitchFamily="34" charset="0"/>
                <a:ea typeface="Times New Roman" panose="02020603050405020304" pitchFamily="18" charset="0"/>
                <a:cs typeface="Times New Roman" panose="02020603050405020304" pitchFamily="18" charset="0"/>
              </a:rPr>
              <a:t>Question 3: Most Helpful Interventions</a:t>
            </a:r>
            <a:br>
              <a:rPr lang="en-US" sz="1800" b="1" kern="100" dirty="0">
                <a:solidFill>
                  <a:srgbClr val="0F4761"/>
                </a:solidFill>
                <a:effectLst/>
                <a:latin typeface="Aptos" panose="020B0004020202020204" pitchFamily="34" charset="0"/>
                <a:ea typeface="Times New Roman" panose="02020603050405020304" pitchFamily="18" charset="0"/>
                <a:cs typeface="Times New Roman" panose="02020603050405020304" pitchFamily="18" charset="0"/>
              </a:rPr>
            </a:br>
            <a:r>
              <a:rPr lang="en-US" sz="1800" i="1" kern="1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In your professional opinion, what interventions (screenings, resources, educational programs, etc.) would be most helpful to improve the health of the people/communities you serve?</a:t>
            </a:r>
            <a:endParaRPr lang="en-US" sz="1800" kern="100" dirty="0">
              <a:solidFill>
                <a:srgbClr val="0F4761"/>
              </a:solidFill>
              <a:effectLst/>
              <a:latin typeface="Aptos" panose="020B0004020202020204" pitchFamily="34" charset="0"/>
              <a:ea typeface="Times New Roman" panose="02020603050405020304" pitchFamily="18" charset="0"/>
              <a:cs typeface="Times New Roman" panose="02020603050405020304" pitchFamily="18" charset="0"/>
            </a:endParaRPr>
          </a:p>
          <a:p>
            <a:pPr marL="0" marR="0">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Question 3 Code Distribution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F977F688-B8CC-9988-B550-AFDBFCAC597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97468" y="2248952"/>
            <a:ext cx="6784975" cy="3392170"/>
          </a:xfrm>
          <a:prstGeom prst="rect">
            <a:avLst/>
          </a:prstGeom>
          <a:noFill/>
          <a:ln>
            <a:noFill/>
          </a:ln>
        </p:spPr>
      </p:pic>
    </p:spTree>
    <p:extLst>
      <p:ext uri="{BB962C8B-B14F-4D97-AF65-F5344CB8AC3E}">
        <p14:creationId xmlns:p14="http://schemas.microsoft.com/office/powerpoint/2010/main" val="20060047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CE804A6-74B8-4692-30E2-7CD72A21850B}"/>
            </a:ext>
          </a:extLst>
        </p:cNvPr>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7DAE272E-0EB4-F981-A38A-C4F6FE8BA5C8}"/>
              </a:ext>
            </a:extLst>
          </p:cNvPr>
          <p:cNvCxnSpPr/>
          <p:nvPr/>
        </p:nvCxnSpPr>
        <p:spPr>
          <a:xfrm flipV="1">
            <a:off x="950819" y="1242726"/>
            <a:ext cx="10515600" cy="29981"/>
          </a:xfrm>
          <a:prstGeom prst="line">
            <a:avLst/>
          </a:prstGeom>
          <a:ln w="60325" cap="sq"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9C9E3E3D-12BC-D7DC-C5A5-CBF69D96AB08}"/>
              </a:ext>
            </a:extLst>
          </p:cNvPr>
          <p:cNvSpPr txBox="1"/>
          <p:nvPr/>
        </p:nvSpPr>
        <p:spPr>
          <a:xfrm>
            <a:off x="950820" y="410933"/>
            <a:ext cx="10690196" cy="830997"/>
          </a:xfrm>
          <a:prstGeom prst="rect">
            <a:avLst/>
          </a:prstGeom>
          <a:noFill/>
        </p:spPr>
        <p:txBody>
          <a:bodyPr wrap="square" rtlCol="0">
            <a:spAutoFit/>
          </a:bodyPr>
          <a:lstStyle/>
          <a:p>
            <a:r>
              <a:rPr lang="en-US" sz="4800" b="1" dirty="0">
                <a:solidFill>
                  <a:srgbClr val="19A9E1"/>
                </a:solidFill>
                <a:latin typeface="Montserrat" panose="00000500000000000000" pitchFamily="2" charset="0"/>
              </a:rPr>
              <a:t>2024 CHAS Data</a:t>
            </a:r>
          </a:p>
        </p:txBody>
      </p:sp>
      <p:sp>
        <p:nvSpPr>
          <p:cNvPr id="7" name="Subtitle 2">
            <a:extLst>
              <a:ext uri="{FF2B5EF4-FFF2-40B4-BE49-F238E27FC236}">
                <a16:creationId xmlns:a16="http://schemas.microsoft.com/office/drawing/2014/main" id="{F6BAF354-8B03-A6AB-9671-F19F42F1E83A}"/>
              </a:ext>
            </a:extLst>
          </p:cNvPr>
          <p:cNvSpPr txBox="1">
            <a:spLocks/>
          </p:cNvSpPr>
          <p:nvPr/>
        </p:nvSpPr>
        <p:spPr>
          <a:xfrm>
            <a:off x="950818" y="1577878"/>
            <a:ext cx="10184819" cy="4482160"/>
          </a:xfrm>
          <a:prstGeom prst="rect">
            <a:avLst/>
          </a:prstGeom>
        </p:spPr>
        <p:txBody>
          <a:bodyPr vert="horz" lIns="91440" tIns="45720" rIns="91440" bIns="45720" numCol="1"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marR="0" indent="-457200" algn="l">
              <a:lnSpc>
                <a:spcPct val="115000"/>
              </a:lnSpc>
              <a:spcAft>
                <a:spcPts val="1000"/>
              </a:spcAft>
              <a:buFont typeface="Arial" panose="020B0604020202020204" pitchFamily="34" charset="0"/>
              <a:buChar char="•"/>
            </a:pPr>
            <a:r>
              <a:rPr lang="en-US" sz="2800" dirty="0">
                <a:effectLst/>
                <a:latin typeface="Helvetica" panose="020B0604020202020204" pitchFamily="34" charset="0"/>
                <a:ea typeface="Calibri" panose="020F0502020204030204" pitchFamily="34" charset="0"/>
                <a:cs typeface="Helvetica" panose="020B0604020202020204" pitchFamily="34" charset="0"/>
              </a:rPr>
              <a:t>997 surveys were collected between January 1</a:t>
            </a:r>
            <a:r>
              <a:rPr lang="en-US" sz="2800" baseline="30000" dirty="0">
                <a:effectLst/>
                <a:latin typeface="Helvetica" panose="020B0604020202020204" pitchFamily="34" charset="0"/>
                <a:ea typeface="Calibri" panose="020F0502020204030204" pitchFamily="34" charset="0"/>
                <a:cs typeface="Helvetica" panose="020B0604020202020204" pitchFamily="34" charset="0"/>
              </a:rPr>
              <a:t>st</a:t>
            </a:r>
            <a:r>
              <a:rPr lang="en-US" sz="2800" dirty="0">
                <a:effectLst/>
                <a:latin typeface="Helvetica" panose="020B0604020202020204" pitchFamily="34" charset="0"/>
                <a:ea typeface="Calibri" panose="020F0502020204030204" pitchFamily="34" charset="0"/>
                <a:cs typeface="Helvetica" panose="020B0604020202020204" pitchFamily="34" charset="0"/>
              </a:rPr>
              <a:t> and December 31</a:t>
            </a:r>
            <a:r>
              <a:rPr lang="en-US" sz="2800" baseline="30000" dirty="0">
                <a:effectLst/>
                <a:latin typeface="Helvetica" panose="020B0604020202020204" pitchFamily="34" charset="0"/>
                <a:ea typeface="Calibri" panose="020F0502020204030204" pitchFamily="34" charset="0"/>
                <a:cs typeface="Helvetica" panose="020B0604020202020204" pitchFamily="34" charset="0"/>
              </a:rPr>
              <a:t>st</a:t>
            </a:r>
            <a:r>
              <a:rPr lang="en-US" sz="2800" dirty="0">
                <a:effectLst/>
                <a:latin typeface="Helvetica" panose="020B0604020202020204" pitchFamily="34" charset="0"/>
                <a:ea typeface="Calibri" panose="020F0502020204030204" pitchFamily="34" charset="0"/>
                <a:cs typeface="Helvetica" panose="020B0604020202020204" pitchFamily="34" charset="0"/>
              </a:rPr>
              <a:t>, 2024</a:t>
            </a:r>
          </a:p>
          <a:p>
            <a:pPr marL="457200" marR="0" indent="-457200" algn="l">
              <a:lnSpc>
                <a:spcPct val="115000"/>
              </a:lnSpc>
              <a:spcAft>
                <a:spcPts val="1000"/>
              </a:spcAft>
              <a:buFont typeface="Arial" panose="020B0604020202020204" pitchFamily="34" charset="0"/>
              <a:buChar char="•"/>
            </a:pPr>
            <a:r>
              <a:rPr lang="en-US" sz="2800" dirty="0">
                <a:effectLst/>
                <a:latin typeface="Helvetica" panose="020B0604020202020204" pitchFamily="34" charset="0"/>
                <a:ea typeface="Calibri" panose="020F0502020204030204" pitchFamily="34" charset="0"/>
                <a:cs typeface="Helvetica" panose="020B0604020202020204" pitchFamily="34" charset="0"/>
              </a:rPr>
              <a:t>363 Nassau County respondents</a:t>
            </a:r>
          </a:p>
          <a:p>
            <a:pPr marL="457200" marR="0" indent="-457200" algn="l">
              <a:lnSpc>
                <a:spcPct val="115000"/>
              </a:lnSpc>
              <a:spcAft>
                <a:spcPts val="1000"/>
              </a:spcAft>
              <a:buFont typeface="Arial" panose="020B0604020202020204" pitchFamily="34" charset="0"/>
              <a:buChar char="•"/>
            </a:pPr>
            <a:r>
              <a:rPr lang="en-US" sz="2800" dirty="0">
                <a:effectLst/>
                <a:latin typeface="Helvetica" panose="020B0604020202020204" pitchFamily="34" charset="0"/>
                <a:ea typeface="Calibri" panose="020F0502020204030204" pitchFamily="34" charset="0"/>
                <a:cs typeface="Helvetica" panose="020B0604020202020204" pitchFamily="34" charset="0"/>
              </a:rPr>
              <a:t>509 Suffolk County respondents</a:t>
            </a:r>
          </a:p>
          <a:p>
            <a:pPr marL="457200" marR="0" indent="-457200" algn="l">
              <a:lnSpc>
                <a:spcPct val="115000"/>
              </a:lnSpc>
              <a:spcAft>
                <a:spcPts val="1000"/>
              </a:spcAft>
              <a:buFont typeface="Arial" panose="020B0604020202020204" pitchFamily="34" charset="0"/>
              <a:buChar char="•"/>
            </a:pPr>
            <a:r>
              <a:rPr lang="en-US" sz="2800" dirty="0">
                <a:effectLst/>
                <a:latin typeface="Helvetica" panose="020B0604020202020204" pitchFamily="34" charset="0"/>
                <a:ea typeface="Calibri" panose="020F0502020204030204" pitchFamily="34" charset="0"/>
                <a:cs typeface="Helvetica" panose="020B0604020202020204" pitchFamily="34" charset="0"/>
              </a:rPr>
              <a:t>125 respondents did not belong to either Nassau or Suffolk County and were not included in the analysis</a:t>
            </a:r>
          </a:p>
        </p:txBody>
      </p:sp>
      <p:sp>
        <p:nvSpPr>
          <p:cNvPr id="9" name="Rectangle 8">
            <a:extLst>
              <a:ext uri="{FF2B5EF4-FFF2-40B4-BE49-F238E27FC236}">
                <a16:creationId xmlns:a16="http://schemas.microsoft.com/office/drawing/2014/main" id="{667B8F51-FA1F-EF22-87EC-E10A995B10F1}"/>
              </a:ext>
            </a:extLst>
          </p:cNvPr>
          <p:cNvSpPr/>
          <p:nvPr/>
        </p:nvSpPr>
        <p:spPr>
          <a:xfrm>
            <a:off x="0" y="5909481"/>
            <a:ext cx="12192000" cy="948519"/>
          </a:xfrm>
          <a:prstGeom prst="rect">
            <a:avLst/>
          </a:prstGeom>
          <a:gradFill flip="none" rotWithShape="1">
            <a:gsLst>
              <a:gs pos="0">
                <a:srgbClr val="19A9E1"/>
              </a:gs>
              <a:gs pos="50000">
                <a:srgbClr val="B1DBF0"/>
              </a:gs>
              <a:gs pos="100000">
                <a:schemeClr val="bg1">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32F9F3B6-CB95-878F-7EA2-2E96C26F8A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0105" y="6060038"/>
            <a:ext cx="1703695" cy="647404"/>
          </a:xfrm>
          <a:prstGeom prst="rect">
            <a:avLst/>
          </a:prstGeom>
        </p:spPr>
      </p:pic>
    </p:spTree>
    <p:extLst>
      <p:ext uri="{BB962C8B-B14F-4D97-AF65-F5344CB8AC3E}">
        <p14:creationId xmlns:p14="http://schemas.microsoft.com/office/powerpoint/2010/main" val="542373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0" y="5909481"/>
            <a:ext cx="12192000" cy="948519"/>
          </a:xfrm>
          <a:prstGeom prst="rect">
            <a:avLst/>
          </a:prstGeom>
          <a:gradFill flip="none" rotWithShape="1">
            <a:gsLst>
              <a:gs pos="0">
                <a:srgbClr val="19A9E1"/>
              </a:gs>
              <a:gs pos="50000">
                <a:srgbClr val="B1DBF0"/>
              </a:gs>
              <a:gs pos="100000">
                <a:schemeClr val="bg1">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p:cNvCxnSpPr/>
          <p:nvPr/>
        </p:nvCxnSpPr>
        <p:spPr>
          <a:xfrm flipV="1">
            <a:off x="838200" y="1367737"/>
            <a:ext cx="10515600" cy="29981"/>
          </a:xfrm>
          <a:prstGeom prst="line">
            <a:avLst/>
          </a:prstGeom>
          <a:ln w="60325" cap="sq" cmpd="sng">
            <a:solidFill>
              <a:srgbClr val="19A9E1"/>
            </a:solidFill>
            <a:prstDash val="solid"/>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758639" y="395544"/>
            <a:ext cx="9579161" cy="861774"/>
          </a:xfrm>
          <a:prstGeom prst="rect">
            <a:avLst/>
          </a:prstGeom>
          <a:noFill/>
        </p:spPr>
        <p:txBody>
          <a:bodyPr wrap="square" rtlCol="0">
            <a:spAutoFit/>
          </a:bodyPr>
          <a:lstStyle/>
          <a:p>
            <a:r>
              <a:rPr lang="en-US" sz="5000" b="1" dirty="0">
                <a:solidFill>
                  <a:srgbClr val="19A9E1"/>
                </a:solidFill>
                <a:latin typeface="Montserrat" panose="00000500000000000000" pitchFamily="2" charset="0"/>
              </a:rPr>
              <a:t>Agenda</a:t>
            </a:r>
          </a:p>
        </p:txBody>
      </p:sp>
      <p:sp>
        <p:nvSpPr>
          <p:cNvPr id="7" name="Subtitle 2"/>
          <p:cNvSpPr txBox="1">
            <a:spLocks/>
          </p:cNvSpPr>
          <p:nvPr/>
        </p:nvSpPr>
        <p:spPr>
          <a:xfrm>
            <a:off x="950819" y="1556468"/>
            <a:ext cx="10515600" cy="117328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endParaRPr lang="en-US" sz="4000" dirty="0">
              <a:solidFill>
                <a:schemeClr val="bg1"/>
              </a:solidFill>
            </a:endParaRPr>
          </a:p>
        </p:txBody>
      </p:sp>
      <p:sp>
        <p:nvSpPr>
          <p:cNvPr id="9" name="Subtitle 2"/>
          <p:cNvSpPr txBox="1">
            <a:spLocks/>
          </p:cNvSpPr>
          <p:nvPr/>
        </p:nvSpPr>
        <p:spPr>
          <a:xfrm>
            <a:off x="798419" y="1661049"/>
            <a:ext cx="9259981" cy="291639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lnSpc>
                <a:spcPct val="100000"/>
              </a:lnSpc>
              <a:buFont typeface="Arial" panose="020B0604020202020204" pitchFamily="34" charset="0"/>
              <a:buChar char="•"/>
            </a:pPr>
            <a:r>
              <a:rPr lang="en-US" dirty="0">
                <a:latin typeface="Helvetica" pitchFamily="2" charset="0"/>
              </a:rPr>
              <a:t>Introductions &amp; Housekeeping</a:t>
            </a:r>
          </a:p>
          <a:p>
            <a:pPr marL="342900" indent="-342900" algn="l">
              <a:lnSpc>
                <a:spcPct val="100000"/>
              </a:lnSpc>
              <a:buFont typeface="Arial" panose="020B0604020202020204" pitchFamily="34" charset="0"/>
              <a:buChar char="•"/>
            </a:pPr>
            <a:r>
              <a:rPr lang="en-US" dirty="0">
                <a:latin typeface="Helvetica" pitchFamily="2" charset="0"/>
              </a:rPr>
              <a:t>Today’s Meeting Goals: </a:t>
            </a:r>
          </a:p>
          <a:p>
            <a:pPr marL="800100" lvl="1" indent="-342900" algn="l">
              <a:lnSpc>
                <a:spcPct val="100000"/>
              </a:lnSpc>
              <a:buFont typeface="Arial" panose="020B0604020202020204" pitchFamily="34" charset="0"/>
              <a:buChar char="•"/>
            </a:pPr>
            <a:r>
              <a:rPr lang="en-US" dirty="0">
                <a:latin typeface="Helvetica" pitchFamily="2" charset="0"/>
              </a:rPr>
              <a:t>Review of LIHC primary data</a:t>
            </a:r>
          </a:p>
          <a:p>
            <a:pPr marL="800100" lvl="1" indent="-342900" algn="l">
              <a:lnSpc>
                <a:spcPct val="100000"/>
              </a:lnSpc>
              <a:buFont typeface="Arial" panose="020B0604020202020204" pitchFamily="34" charset="0"/>
              <a:buChar char="•"/>
            </a:pPr>
            <a:r>
              <a:rPr lang="en-US" dirty="0">
                <a:latin typeface="Helvetica" pitchFamily="2" charset="0"/>
              </a:rPr>
              <a:t>Selection of regional Prevention Agenda Priorities</a:t>
            </a:r>
          </a:p>
          <a:p>
            <a:pPr marL="342900" indent="-342900" algn="l">
              <a:lnSpc>
                <a:spcPct val="100000"/>
              </a:lnSpc>
              <a:buFont typeface="Arial" panose="020B0604020202020204" pitchFamily="34" charset="0"/>
              <a:buChar char="•"/>
            </a:pPr>
            <a:r>
              <a:rPr lang="en-US" dirty="0">
                <a:latin typeface="Helvetica" pitchFamily="2" charset="0"/>
              </a:rPr>
              <a:t>Next Steps</a:t>
            </a:r>
            <a:endParaRPr lang="en-US" sz="2000" dirty="0">
              <a:latin typeface="Helvetica" pitchFamily="2" charset="0"/>
            </a:endParaRPr>
          </a:p>
          <a:p>
            <a:pPr algn="l">
              <a:lnSpc>
                <a:spcPct val="100000"/>
              </a:lnSpc>
            </a:pPr>
            <a:endParaRPr lang="en-US" sz="1600" dirty="0"/>
          </a:p>
          <a:p>
            <a:pPr algn="l">
              <a:lnSpc>
                <a:spcPct val="100000"/>
              </a:lnSpc>
            </a:pPr>
            <a:endParaRPr lang="en-US" sz="1600" dirty="0">
              <a:latin typeface="Helvetica" pitchFamily="2"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0105" y="6060038"/>
            <a:ext cx="1703695" cy="647404"/>
          </a:xfrm>
          <a:prstGeom prst="rect">
            <a:avLst/>
          </a:prstGeom>
        </p:spPr>
      </p:pic>
    </p:spTree>
    <p:extLst>
      <p:ext uri="{BB962C8B-B14F-4D97-AF65-F5344CB8AC3E}">
        <p14:creationId xmlns:p14="http://schemas.microsoft.com/office/powerpoint/2010/main" val="21331287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90359FF-31C0-F6F6-D28C-57BF7C3540E8}"/>
            </a:ext>
          </a:extLst>
        </p:cNvPr>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869D617F-766A-A22A-F3A6-284F3018DB75}"/>
              </a:ext>
            </a:extLst>
          </p:cNvPr>
          <p:cNvCxnSpPr/>
          <p:nvPr/>
        </p:nvCxnSpPr>
        <p:spPr>
          <a:xfrm flipV="1">
            <a:off x="950819" y="1242726"/>
            <a:ext cx="10515600" cy="29981"/>
          </a:xfrm>
          <a:prstGeom prst="line">
            <a:avLst/>
          </a:prstGeom>
          <a:ln w="60325" cap="sq"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614165A3-AF79-1163-51D2-BF0ADA1F7956}"/>
              </a:ext>
            </a:extLst>
          </p:cNvPr>
          <p:cNvSpPr txBox="1"/>
          <p:nvPr/>
        </p:nvSpPr>
        <p:spPr>
          <a:xfrm>
            <a:off x="950820" y="410933"/>
            <a:ext cx="10690196" cy="830997"/>
          </a:xfrm>
          <a:prstGeom prst="rect">
            <a:avLst/>
          </a:prstGeom>
          <a:noFill/>
        </p:spPr>
        <p:txBody>
          <a:bodyPr wrap="square" rtlCol="0">
            <a:spAutoFit/>
          </a:bodyPr>
          <a:lstStyle/>
          <a:p>
            <a:r>
              <a:rPr lang="en-US" sz="4800" b="1" dirty="0">
                <a:solidFill>
                  <a:srgbClr val="19A9E1"/>
                </a:solidFill>
                <a:latin typeface="Montserrat" panose="00000500000000000000" pitchFamily="2" charset="0"/>
              </a:rPr>
              <a:t>2024 CHAS Data</a:t>
            </a:r>
          </a:p>
        </p:txBody>
      </p:sp>
      <p:sp>
        <p:nvSpPr>
          <p:cNvPr id="7" name="Subtitle 2">
            <a:extLst>
              <a:ext uri="{FF2B5EF4-FFF2-40B4-BE49-F238E27FC236}">
                <a16:creationId xmlns:a16="http://schemas.microsoft.com/office/drawing/2014/main" id="{BDF5C914-C4A9-6E67-94FE-2C8F3B9D104C}"/>
              </a:ext>
            </a:extLst>
          </p:cNvPr>
          <p:cNvSpPr txBox="1">
            <a:spLocks/>
          </p:cNvSpPr>
          <p:nvPr/>
        </p:nvSpPr>
        <p:spPr>
          <a:xfrm>
            <a:off x="950818" y="1577878"/>
            <a:ext cx="10184819" cy="4482160"/>
          </a:xfrm>
          <a:prstGeom prst="rect">
            <a:avLst/>
          </a:prstGeom>
        </p:spPr>
        <p:txBody>
          <a:bodyPr vert="horz" lIns="91440" tIns="45720" rIns="91440" bIns="45720" numCol="1"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marR="0" lvl="0" indent="-342900">
              <a:buFont typeface="+mj-lt"/>
              <a:buAutoNum type="arabicPeriod"/>
            </a:pPr>
            <a:r>
              <a:rPr lang="en-US" sz="2800" dirty="0">
                <a:effectLst/>
                <a:latin typeface="Arial" panose="020B0604020202020204" pitchFamily="34" charset="0"/>
                <a:ea typeface="Calibri" panose="020F0502020204030204" pitchFamily="34" charset="0"/>
                <a:cs typeface="Times New Roman" panose="02020603050405020304" pitchFamily="18" charset="0"/>
              </a:rPr>
              <a:t>When asked: </a:t>
            </a:r>
            <a:r>
              <a:rPr lang="en-US" sz="2800" b="1" i="1" dirty="0">
                <a:effectLst/>
                <a:latin typeface="Arial" panose="020B0604020202020204" pitchFamily="34" charset="0"/>
                <a:ea typeface="Calibri" panose="020F0502020204030204" pitchFamily="34" charset="0"/>
                <a:cs typeface="Times New Roman" panose="02020603050405020304" pitchFamily="18" charset="0"/>
              </a:rPr>
              <a:t>What are the biggest ongoing health concerns in THE COMMUNITY WHERE YOU LIVE?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DFE3B2AE-D59E-3EEF-501F-9F2331895CA6}"/>
              </a:ext>
            </a:extLst>
          </p:cNvPr>
          <p:cNvSpPr/>
          <p:nvPr/>
        </p:nvSpPr>
        <p:spPr>
          <a:xfrm>
            <a:off x="0" y="5909481"/>
            <a:ext cx="12192000" cy="948519"/>
          </a:xfrm>
          <a:prstGeom prst="rect">
            <a:avLst/>
          </a:prstGeom>
          <a:gradFill flip="none" rotWithShape="1">
            <a:gsLst>
              <a:gs pos="0">
                <a:srgbClr val="19A9E1"/>
              </a:gs>
              <a:gs pos="50000">
                <a:srgbClr val="B1DBF0"/>
              </a:gs>
              <a:gs pos="100000">
                <a:schemeClr val="bg1">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BDC4E9AC-8871-FF05-12B3-FA7888DBC2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0105" y="6060038"/>
            <a:ext cx="1703695" cy="647404"/>
          </a:xfrm>
          <a:prstGeom prst="rect">
            <a:avLst/>
          </a:prstGeom>
        </p:spPr>
      </p:pic>
      <p:pic>
        <p:nvPicPr>
          <p:cNvPr id="5" name="Picture 4">
            <a:extLst>
              <a:ext uri="{FF2B5EF4-FFF2-40B4-BE49-F238E27FC236}">
                <a16:creationId xmlns:a16="http://schemas.microsoft.com/office/drawing/2014/main" id="{58F10CE1-3626-A20A-4348-9AC686487BA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47281" y="2901948"/>
            <a:ext cx="10097438" cy="1790785"/>
          </a:xfrm>
          <a:prstGeom prst="rect">
            <a:avLst/>
          </a:prstGeom>
          <a:noFill/>
          <a:ln>
            <a:noFill/>
          </a:ln>
        </p:spPr>
      </p:pic>
    </p:spTree>
    <p:extLst>
      <p:ext uri="{BB962C8B-B14F-4D97-AF65-F5344CB8AC3E}">
        <p14:creationId xmlns:p14="http://schemas.microsoft.com/office/powerpoint/2010/main" val="33123508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78600CE-78F0-91FE-B502-8A38D33E3C4B}"/>
            </a:ext>
          </a:extLst>
        </p:cNvPr>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EBFABB2F-A542-535D-E2B0-BCF66CD83E32}"/>
              </a:ext>
            </a:extLst>
          </p:cNvPr>
          <p:cNvCxnSpPr/>
          <p:nvPr/>
        </p:nvCxnSpPr>
        <p:spPr>
          <a:xfrm flipV="1">
            <a:off x="950819" y="1242726"/>
            <a:ext cx="10515600" cy="29981"/>
          </a:xfrm>
          <a:prstGeom prst="line">
            <a:avLst/>
          </a:prstGeom>
          <a:ln w="60325" cap="sq"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F7AE849-EEA7-AD06-753A-A14CA7DA9D40}"/>
              </a:ext>
            </a:extLst>
          </p:cNvPr>
          <p:cNvSpPr txBox="1"/>
          <p:nvPr/>
        </p:nvSpPr>
        <p:spPr>
          <a:xfrm>
            <a:off x="950820" y="410933"/>
            <a:ext cx="10690196" cy="830997"/>
          </a:xfrm>
          <a:prstGeom prst="rect">
            <a:avLst/>
          </a:prstGeom>
          <a:noFill/>
        </p:spPr>
        <p:txBody>
          <a:bodyPr wrap="square" rtlCol="0">
            <a:spAutoFit/>
          </a:bodyPr>
          <a:lstStyle/>
          <a:p>
            <a:r>
              <a:rPr lang="en-US" sz="4800" b="1" dirty="0">
                <a:solidFill>
                  <a:srgbClr val="19A9E1"/>
                </a:solidFill>
                <a:latin typeface="Montserrat" panose="00000500000000000000" pitchFamily="2" charset="0"/>
              </a:rPr>
              <a:t>2024 CHAS Data</a:t>
            </a:r>
          </a:p>
        </p:txBody>
      </p:sp>
      <p:sp>
        <p:nvSpPr>
          <p:cNvPr id="7" name="Subtitle 2">
            <a:extLst>
              <a:ext uri="{FF2B5EF4-FFF2-40B4-BE49-F238E27FC236}">
                <a16:creationId xmlns:a16="http://schemas.microsoft.com/office/drawing/2014/main" id="{BB0B5BAB-0E97-12E6-438A-DE55F5098671}"/>
              </a:ext>
            </a:extLst>
          </p:cNvPr>
          <p:cNvSpPr txBox="1">
            <a:spLocks/>
          </p:cNvSpPr>
          <p:nvPr/>
        </p:nvSpPr>
        <p:spPr>
          <a:xfrm>
            <a:off x="950818" y="1577878"/>
            <a:ext cx="10184819" cy="4482160"/>
          </a:xfrm>
          <a:prstGeom prst="rect">
            <a:avLst/>
          </a:prstGeom>
        </p:spPr>
        <p:txBody>
          <a:bodyPr vert="horz" lIns="91440" tIns="45720" rIns="91440" bIns="45720" numCol="1"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R="0" lvl="0"/>
            <a:r>
              <a:rPr lang="en-US" sz="2800" dirty="0">
                <a:latin typeface="Arial" panose="020B0604020202020204" pitchFamily="34" charset="0"/>
                <a:ea typeface="Calibri" panose="020F0502020204030204" pitchFamily="34" charset="0"/>
                <a:cs typeface="Times New Roman" panose="02020603050405020304" pitchFamily="18" charset="0"/>
              </a:rPr>
              <a:t>2. </a:t>
            </a:r>
            <a:r>
              <a:rPr lang="en-US" sz="2800" dirty="0">
                <a:effectLst/>
                <a:latin typeface="Arial" panose="020B0604020202020204" pitchFamily="34" charset="0"/>
                <a:ea typeface="Calibri" panose="020F0502020204030204" pitchFamily="34" charset="0"/>
                <a:cs typeface="Times New Roman" panose="02020603050405020304" pitchFamily="18" charset="0"/>
              </a:rPr>
              <a:t>When asked: </a:t>
            </a:r>
            <a:r>
              <a:rPr lang="en-US" sz="2800" b="1" i="1" dirty="0">
                <a:effectLst/>
                <a:latin typeface="Arial" panose="020B0604020202020204" pitchFamily="34" charset="0"/>
                <a:ea typeface="Calibri" panose="020F0502020204030204" pitchFamily="34" charset="0"/>
                <a:cs typeface="Times New Roman" panose="02020603050405020304" pitchFamily="18" charset="0"/>
              </a:rPr>
              <a:t>What are the biggest ongoing health concerns for YOURSELF?</a:t>
            </a:r>
            <a:endParaRPr lang="en-US" sz="2800" b="1"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46B5942E-5603-9C3F-B1DF-3D06EC766844}"/>
              </a:ext>
            </a:extLst>
          </p:cNvPr>
          <p:cNvSpPr/>
          <p:nvPr/>
        </p:nvSpPr>
        <p:spPr>
          <a:xfrm>
            <a:off x="0" y="5909481"/>
            <a:ext cx="12192000" cy="948519"/>
          </a:xfrm>
          <a:prstGeom prst="rect">
            <a:avLst/>
          </a:prstGeom>
          <a:gradFill flip="none" rotWithShape="1">
            <a:gsLst>
              <a:gs pos="0">
                <a:srgbClr val="19A9E1"/>
              </a:gs>
              <a:gs pos="50000">
                <a:srgbClr val="B1DBF0"/>
              </a:gs>
              <a:gs pos="100000">
                <a:schemeClr val="bg1">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2518CD20-F975-3223-A63A-D90016A2CF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0105" y="6060038"/>
            <a:ext cx="1703695" cy="647404"/>
          </a:xfrm>
          <a:prstGeom prst="rect">
            <a:avLst/>
          </a:prstGeom>
        </p:spPr>
      </p:pic>
      <p:pic>
        <p:nvPicPr>
          <p:cNvPr id="3" name="Picture 2" descr="A screenshot of a computer&#10;&#10;AI-generated content may be incorrect.">
            <a:extLst>
              <a:ext uri="{FF2B5EF4-FFF2-40B4-BE49-F238E27FC236}">
                <a16:creationId xmlns:a16="http://schemas.microsoft.com/office/drawing/2014/main" id="{C7017EDE-E434-2FBC-9FD3-B9584CB763DA}"/>
              </a:ext>
            </a:extLst>
          </p:cNvPr>
          <p:cNvPicPr>
            <a:picLocks noChangeAspect="1"/>
          </p:cNvPicPr>
          <p:nvPr/>
        </p:nvPicPr>
        <p:blipFill>
          <a:blip r:embed="rId4"/>
          <a:stretch>
            <a:fillRect/>
          </a:stretch>
        </p:blipFill>
        <p:spPr>
          <a:xfrm>
            <a:off x="838200" y="3135340"/>
            <a:ext cx="10515600" cy="1872810"/>
          </a:xfrm>
          <a:prstGeom prst="rect">
            <a:avLst/>
          </a:prstGeom>
        </p:spPr>
      </p:pic>
    </p:spTree>
    <p:extLst>
      <p:ext uri="{BB962C8B-B14F-4D97-AF65-F5344CB8AC3E}">
        <p14:creationId xmlns:p14="http://schemas.microsoft.com/office/powerpoint/2010/main" val="17771562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DFEE8BB-6FBF-CCEC-375A-174BDE7FB185}"/>
            </a:ext>
          </a:extLst>
        </p:cNvPr>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A973A74-062C-2CC5-CAF8-49EDBDE3E84C}"/>
              </a:ext>
            </a:extLst>
          </p:cNvPr>
          <p:cNvCxnSpPr/>
          <p:nvPr/>
        </p:nvCxnSpPr>
        <p:spPr>
          <a:xfrm flipV="1">
            <a:off x="950819" y="1242726"/>
            <a:ext cx="10515600" cy="29981"/>
          </a:xfrm>
          <a:prstGeom prst="line">
            <a:avLst/>
          </a:prstGeom>
          <a:ln w="60325" cap="sq"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E80DE2E5-C5D8-9E0D-ABDD-CAFCC0220A33}"/>
              </a:ext>
            </a:extLst>
          </p:cNvPr>
          <p:cNvSpPr txBox="1"/>
          <p:nvPr/>
        </p:nvSpPr>
        <p:spPr>
          <a:xfrm>
            <a:off x="950820" y="410933"/>
            <a:ext cx="10690196" cy="830997"/>
          </a:xfrm>
          <a:prstGeom prst="rect">
            <a:avLst/>
          </a:prstGeom>
          <a:noFill/>
        </p:spPr>
        <p:txBody>
          <a:bodyPr wrap="square" rtlCol="0">
            <a:spAutoFit/>
          </a:bodyPr>
          <a:lstStyle/>
          <a:p>
            <a:r>
              <a:rPr lang="en-US" sz="4800" b="1" dirty="0">
                <a:solidFill>
                  <a:srgbClr val="19A9E1"/>
                </a:solidFill>
                <a:latin typeface="Montserrat" panose="00000500000000000000" pitchFamily="2" charset="0"/>
              </a:rPr>
              <a:t>2024 CHAS Data</a:t>
            </a:r>
          </a:p>
        </p:txBody>
      </p:sp>
      <p:sp>
        <p:nvSpPr>
          <p:cNvPr id="7" name="Subtitle 2">
            <a:extLst>
              <a:ext uri="{FF2B5EF4-FFF2-40B4-BE49-F238E27FC236}">
                <a16:creationId xmlns:a16="http://schemas.microsoft.com/office/drawing/2014/main" id="{EB0B0A1C-7D95-D12B-FA2C-0F0623F88619}"/>
              </a:ext>
            </a:extLst>
          </p:cNvPr>
          <p:cNvSpPr txBox="1">
            <a:spLocks/>
          </p:cNvSpPr>
          <p:nvPr/>
        </p:nvSpPr>
        <p:spPr>
          <a:xfrm>
            <a:off x="950818" y="1577878"/>
            <a:ext cx="10184819" cy="4482160"/>
          </a:xfrm>
          <a:prstGeom prst="rect">
            <a:avLst/>
          </a:prstGeom>
        </p:spPr>
        <p:txBody>
          <a:bodyPr vert="horz" lIns="91440" tIns="45720" rIns="91440" bIns="45720" numCol="1"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R="0" lvl="0"/>
            <a:r>
              <a:rPr lang="en-US" dirty="0">
                <a:latin typeface="Arial" panose="020B0604020202020204" pitchFamily="34" charset="0"/>
                <a:ea typeface="Calibri" panose="020F0502020204030204" pitchFamily="34" charset="0"/>
                <a:cs typeface="Times New Roman" panose="02020603050405020304" pitchFamily="18" charset="0"/>
              </a:rPr>
              <a:t>3. </a:t>
            </a:r>
            <a:r>
              <a:rPr lang="en-US" dirty="0">
                <a:effectLst/>
                <a:latin typeface="Arial" panose="020B0604020202020204" pitchFamily="34" charset="0"/>
                <a:ea typeface="Calibri" panose="020F0502020204030204" pitchFamily="34" charset="0"/>
                <a:cs typeface="Times New Roman" panose="02020603050405020304" pitchFamily="18" charset="0"/>
              </a:rPr>
              <a:t>When asked: </a:t>
            </a:r>
            <a:r>
              <a:rPr lang="en-US" b="1" i="1" dirty="0">
                <a:effectLst/>
                <a:latin typeface="Arial" panose="020B0604020202020204" pitchFamily="34" charset="0"/>
                <a:ea typeface="Calibri" panose="020F0502020204030204" pitchFamily="34" charset="0"/>
                <a:cs typeface="Times New Roman" panose="02020603050405020304" pitchFamily="18" charset="0"/>
              </a:rPr>
              <a:t>What prevents you and your family from getting medical treatment?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C8E10988-C7FC-CC87-47FA-CC53E883F3C1}"/>
              </a:ext>
            </a:extLst>
          </p:cNvPr>
          <p:cNvSpPr/>
          <p:nvPr/>
        </p:nvSpPr>
        <p:spPr>
          <a:xfrm>
            <a:off x="0" y="5909481"/>
            <a:ext cx="12192000" cy="948519"/>
          </a:xfrm>
          <a:prstGeom prst="rect">
            <a:avLst/>
          </a:prstGeom>
          <a:gradFill flip="none" rotWithShape="1">
            <a:gsLst>
              <a:gs pos="0">
                <a:srgbClr val="19A9E1"/>
              </a:gs>
              <a:gs pos="50000">
                <a:srgbClr val="B1DBF0"/>
              </a:gs>
              <a:gs pos="100000">
                <a:schemeClr val="bg1">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407ABF03-F6FF-3AF7-010A-BDDD4EFFB8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0105" y="6060038"/>
            <a:ext cx="1703695" cy="647404"/>
          </a:xfrm>
          <a:prstGeom prst="rect">
            <a:avLst/>
          </a:prstGeom>
        </p:spPr>
      </p:pic>
      <p:pic>
        <p:nvPicPr>
          <p:cNvPr id="4" name="Picture 3">
            <a:extLst>
              <a:ext uri="{FF2B5EF4-FFF2-40B4-BE49-F238E27FC236}">
                <a16:creationId xmlns:a16="http://schemas.microsoft.com/office/drawing/2014/main" id="{4D49BA20-4308-3ECD-C782-08EFDBEA489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4170" y="2800797"/>
            <a:ext cx="10803659" cy="2122642"/>
          </a:xfrm>
          <a:prstGeom prst="rect">
            <a:avLst/>
          </a:prstGeom>
          <a:noFill/>
          <a:ln>
            <a:noFill/>
          </a:ln>
        </p:spPr>
      </p:pic>
    </p:spTree>
    <p:extLst>
      <p:ext uri="{BB962C8B-B14F-4D97-AF65-F5344CB8AC3E}">
        <p14:creationId xmlns:p14="http://schemas.microsoft.com/office/powerpoint/2010/main" val="27905888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BA9A531-D955-6FB4-4585-AA25EF912357}"/>
            </a:ext>
          </a:extLst>
        </p:cNvPr>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AE6066E6-C856-A066-05C0-C0F521884FB7}"/>
              </a:ext>
            </a:extLst>
          </p:cNvPr>
          <p:cNvCxnSpPr/>
          <p:nvPr/>
        </p:nvCxnSpPr>
        <p:spPr>
          <a:xfrm flipV="1">
            <a:off x="950819" y="1242726"/>
            <a:ext cx="10515600" cy="29981"/>
          </a:xfrm>
          <a:prstGeom prst="line">
            <a:avLst/>
          </a:prstGeom>
          <a:ln w="60325" cap="sq"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65FD59A0-0038-0C82-214F-14DF03EDF1AF}"/>
              </a:ext>
            </a:extLst>
          </p:cNvPr>
          <p:cNvSpPr txBox="1"/>
          <p:nvPr/>
        </p:nvSpPr>
        <p:spPr>
          <a:xfrm>
            <a:off x="950820" y="410933"/>
            <a:ext cx="10690196" cy="830997"/>
          </a:xfrm>
          <a:prstGeom prst="rect">
            <a:avLst/>
          </a:prstGeom>
          <a:noFill/>
        </p:spPr>
        <p:txBody>
          <a:bodyPr wrap="square" rtlCol="0">
            <a:spAutoFit/>
          </a:bodyPr>
          <a:lstStyle/>
          <a:p>
            <a:r>
              <a:rPr lang="en-US" sz="4800" b="1" dirty="0">
                <a:solidFill>
                  <a:srgbClr val="19A9E1"/>
                </a:solidFill>
                <a:latin typeface="Montserrat" panose="00000500000000000000" pitchFamily="2" charset="0"/>
              </a:rPr>
              <a:t>2024 CHAS Data</a:t>
            </a:r>
          </a:p>
        </p:txBody>
      </p:sp>
      <p:sp>
        <p:nvSpPr>
          <p:cNvPr id="7" name="Subtitle 2">
            <a:extLst>
              <a:ext uri="{FF2B5EF4-FFF2-40B4-BE49-F238E27FC236}">
                <a16:creationId xmlns:a16="http://schemas.microsoft.com/office/drawing/2014/main" id="{5045A707-5FDF-656D-F68D-94286D2858FB}"/>
              </a:ext>
            </a:extLst>
          </p:cNvPr>
          <p:cNvSpPr txBox="1">
            <a:spLocks/>
          </p:cNvSpPr>
          <p:nvPr/>
        </p:nvSpPr>
        <p:spPr>
          <a:xfrm>
            <a:off x="950818" y="1577878"/>
            <a:ext cx="10184819" cy="4482160"/>
          </a:xfrm>
          <a:prstGeom prst="rect">
            <a:avLst/>
          </a:prstGeom>
        </p:spPr>
        <p:txBody>
          <a:bodyPr vert="horz" lIns="91440" tIns="45720" rIns="91440" bIns="45720" numCol="1"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R="0" lvl="0"/>
            <a:r>
              <a:rPr lang="en-US" dirty="0">
                <a:effectLst/>
                <a:latin typeface="Arial" panose="020B0604020202020204" pitchFamily="34" charset="0"/>
                <a:ea typeface="Calibri" panose="020F0502020204030204" pitchFamily="34" charset="0"/>
                <a:cs typeface="Times New Roman" panose="02020603050405020304" pitchFamily="18" charset="0"/>
              </a:rPr>
              <a:t>4. When asked: </a:t>
            </a:r>
            <a:r>
              <a:rPr lang="en-US" b="1" i="1" dirty="0">
                <a:effectLst/>
                <a:latin typeface="Arial" panose="020B0604020202020204" pitchFamily="34" charset="0"/>
                <a:ea typeface="Calibri" panose="020F0502020204030204" pitchFamily="34" charset="0"/>
                <a:cs typeface="Times New Roman" panose="02020603050405020304" pitchFamily="18" charset="0"/>
              </a:rPr>
              <a:t>Which is MOST needed to improve the health of your community?</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68B282D9-F04C-1175-E3F5-933CA486933B}"/>
              </a:ext>
            </a:extLst>
          </p:cNvPr>
          <p:cNvSpPr/>
          <p:nvPr/>
        </p:nvSpPr>
        <p:spPr>
          <a:xfrm>
            <a:off x="0" y="5909481"/>
            <a:ext cx="12192000" cy="948519"/>
          </a:xfrm>
          <a:prstGeom prst="rect">
            <a:avLst/>
          </a:prstGeom>
          <a:gradFill flip="none" rotWithShape="1">
            <a:gsLst>
              <a:gs pos="0">
                <a:srgbClr val="19A9E1"/>
              </a:gs>
              <a:gs pos="50000">
                <a:srgbClr val="B1DBF0"/>
              </a:gs>
              <a:gs pos="100000">
                <a:schemeClr val="bg1">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FAE28B49-99D4-0566-57A9-668EFC4E4F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0105" y="6060038"/>
            <a:ext cx="1703695" cy="647404"/>
          </a:xfrm>
          <a:prstGeom prst="rect">
            <a:avLst/>
          </a:prstGeom>
        </p:spPr>
      </p:pic>
      <p:pic>
        <p:nvPicPr>
          <p:cNvPr id="3" name="Picture 2">
            <a:extLst>
              <a:ext uri="{FF2B5EF4-FFF2-40B4-BE49-F238E27FC236}">
                <a16:creationId xmlns:a16="http://schemas.microsoft.com/office/drawing/2014/main" id="{FC205A7B-9742-FD5A-E5D8-7FAA43ADB1E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57913" y="2949332"/>
            <a:ext cx="10495887" cy="1861450"/>
          </a:xfrm>
          <a:prstGeom prst="rect">
            <a:avLst/>
          </a:prstGeom>
          <a:noFill/>
          <a:ln>
            <a:noFill/>
          </a:ln>
        </p:spPr>
      </p:pic>
    </p:spTree>
    <p:extLst>
      <p:ext uri="{BB962C8B-B14F-4D97-AF65-F5344CB8AC3E}">
        <p14:creationId xmlns:p14="http://schemas.microsoft.com/office/powerpoint/2010/main" val="25621743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7CAD35E-A85B-B3BA-DB32-9E00FD7A70B2}"/>
            </a:ext>
          </a:extLst>
        </p:cNvPr>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F850107A-C9F9-7C32-AC76-427D8ADB8975}"/>
              </a:ext>
            </a:extLst>
          </p:cNvPr>
          <p:cNvCxnSpPr/>
          <p:nvPr/>
        </p:nvCxnSpPr>
        <p:spPr>
          <a:xfrm flipV="1">
            <a:off x="950819" y="1242726"/>
            <a:ext cx="10515600" cy="29981"/>
          </a:xfrm>
          <a:prstGeom prst="line">
            <a:avLst/>
          </a:prstGeom>
          <a:ln w="60325" cap="sq"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C532CCC6-874C-A473-235F-6CB90F77E175}"/>
              </a:ext>
            </a:extLst>
          </p:cNvPr>
          <p:cNvSpPr txBox="1"/>
          <p:nvPr/>
        </p:nvSpPr>
        <p:spPr>
          <a:xfrm>
            <a:off x="950820" y="410933"/>
            <a:ext cx="10690196" cy="830997"/>
          </a:xfrm>
          <a:prstGeom prst="rect">
            <a:avLst/>
          </a:prstGeom>
          <a:noFill/>
        </p:spPr>
        <p:txBody>
          <a:bodyPr wrap="square" rtlCol="0">
            <a:spAutoFit/>
          </a:bodyPr>
          <a:lstStyle/>
          <a:p>
            <a:r>
              <a:rPr lang="en-US" sz="4800" b="1" dirty="0">
                <a:solidFill>
                  <a:srgbClr val="19A9E1"/>
                </a:solidFill>
                <a:latin typeface="Montserrat" panose="00000500000000000000" pitchFamily="2" charset="0"/>
              </a:rPr>
              <a:t>2024 CHAS Data</a:t>
            </a:r>
          </a:p>
        </p:txBody>
      </p:sp>
      <p:sp>
        <p:nvSpPr>
          <p:cNvPr id="7" name="Subtitle 2">
            <a:extLst>
              <a:ext uri="{FF2B5EF4-FFF2-40B4-BE49-F238E27FC236}">
                <a16:creationId xmlns:a16="http://schemas.microsoft.com/office/drawing/2014/main" id="{6E1C3C52-A6AA-E29E-0359-C63AE31338AE}"/>
              </a:ext>
            </a:extLst>
          </p:cNvPr>
          <p:cNvSpPr txBox="1">
            <a:spLocks/>
          </p:cNvSpPr>
          <p:nvPr/>
        </p:nvSpPr>
        <p:spPr>
          <a:xfrm>
            <a:off x="950818" y="1577878"/>
            <a:ext cx="10184819" cy="4482160"/>
          </a:xfrm>
          <a:prstGeom prst="rect">
            <a:avLst/>
          </a:prstGeom>
        </p:spPr>
        <p:txBody>
          <a:bodyPr vert="horz" lIns="91440" tIns="45720" rIns="91440" bIns="45720" numCol="1"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R="0" lvl="0"/>
            <a:r>
              <a:rPr lang="en-US" dirty="0">
                <a:effectLst/>
                <a:latin typeface="Arial" panose="020B0604020202020204" pitchFamily="34" charset="0"/>
                <a:ea typeface="Calibri" panose="020F0502020204030204" pitchFamily="34" charset="0"/>
                <a:cs typeface="Times New Roman" panose="02020603050405020304" pitchFamily="18" charset="0"/>
              </a:rPr>
              <a:t>5. When asked: </a:t>
            </a:r>
            <a:r>
              <a:rPr lang="en-US" b="1" i="1" dirty="0">
                <a:effectLst/>
                <a:latin typeface="Arial" panose="020B0604020202020204" pitchFamily="34" charset="0"/>
                <a:ea typeface="Calibri" panose="020F0502020204030204" pitchFamily="34" charset="0"/>
                <a:cs typeface="Times New Roman" panose="02020603050405020304" pitchFamily="18" charset="0"/>
              </a:rPr>
              <a:t>What health screenings or education/information services are needed in your community?</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91E0442E-B43B-8352-89D8-DA75D40D2482}"/>
              </a:ext>
            </a:extLst>
          </p:cNvPr>
          <p:cNvSpPr/>
          <p:nvPr/>
        </p:nvSpPr>
        <p:spPr>
          <a:xfrm>
            <a:off x="0" y="5909481"/>
            <a:ext cx="12192000" cy="948519"/>
          </a:xfrm>
          <a:prstGeom prst="rect">
            <a:avLst/>
          </a:prstGeom>
          <a:gradFill flip="none" rotWithShape="1">
            <a:gsLst>
              <a:gs pos="0">
                <a:srgbClr val="19A9E1"/>
              </a:gs>
              <a:gs pos="50000">
                <a:srgbClr val="B1DBF0"/>
              </a:gs>
              <a:gs pos="100000">
                <a:schemeClr val="bg1">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00A8F1E7-47B3-372E-E5A6-EEDE9E8185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0105" y="6060038"/>
            <a:ext cx="1703695" cy="647404"/>
          </a:xfrm>
          <a:prstGeom prst="rect">
            <a:avLst/>
          </a:prstGeom>
        </p:spPr>
      </p:pic>
      <p:pic>
        <p:nvPicPr>
          <p:cNvPr id="4" name="Picture 3">
            <a:extLst>
              <a:ext uri="{FF2B5EF4-FFF2-40B4-BE49-F238E27FC236}">
                <a16:creationId xmlns:a16="http://schemas.microsoft.com/office/drawing/2014/main" id="{44A11ED4-3E29-5E5F-BE31-7FBB30BDD24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69477" y="2993721"/>
            <a:ext cx="10453045" cy="1853852"/>
          </a:xfrm>
          <a:prstGeom prst="rect">
            <a:avLst/>
          </a:prstGeom>
          <a:noFill/>
          <a:ln>
            <a:noFill/>
          </a:ln>
        </p:spPr>
      </p:pic>
    </p:spTree>
    <p:extLst>
      <p:ext uri="{BB962C8B-B14F-4D97-AF65-F5344CB8AC3E}">
        <p14:creationId xmlns:p14="http://schemas.microsoft.com/office/powerpoint/2010/main" val="24297080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8884029-9641-99D3-1AAE-59A9C2941211}"/>
            </a:ext>
          </a:extLst>
        </p:cNvPr>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959310EA-A96E-E259-D6FB-F5F71D53DC2F}"/>
              </a:ext>
            </a:extLst>
          </p:cNvPr>
          <p:cNvCxnSpPr/>
          <p:nvPr/>
        </p:nvCxnSpPr>
        <p:spPr>
          <a:xfrm flipV="1">
            <a:off x="950819" y="1242726"/>
            <a:ext cx="10515600" cy="29981"/>
          </a:xfrm>
          <a:prstGeom prst="line">
            <a:avLst/>
          </a:prstGeom>
          <a:ln w="60325" cap="sq"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379D67C-E15D-CA81-A74B-136E6207BC17}"/>
              </a:ext>
            </a:extLst>
          </p:cNvPr>
          <p:cNvSpPr txBox="1"/>
          <p:nvPr/>
        </p:nvSpPr>
        <p:spPr>
          <a:xfrm>
            <a:off x="950820" y="410933"/>
            <a:ext cx="10690196" cy="830997"/>
          </a:xfrm>
          <a:prstGeom prst="rect">
            <a:avLst/>
          </a:prstGeom>
          <a:noFill/>
        </p:spPr>
        <p:txBody>
          <a:bodyPr wrap="square" rtlCol="0">
            <a:spAutoFit/>
          </a:bodyPr>
          <a:lstStyle/>
          <a:p>
            <a:r>
              <a:rPr lang="en-US" sz="4800" b="1" dirty="0">
                <a:solidFill>
                  <a:srgbClr val="19A9E1"/>
                </a:solidFill>
                <a:latin typeface="Montserrat" panose="00000500000000000000" pitchFamily="2" charset="0"/>
              </a:rPr>
              <a:t>2024 CHAS Data</a:t>
            </a:r>
          </a:p>
        </p:txBody>
      </p:sp>
      <p:sp>
        <p:nvSpPr>
          <p:cNvPr id="7" name="Subtitle 2">
            <a:extLst>
              <a:ext uri="{FF2B5EF4-FFF2-40B4-BE49-F238E27FC236}">
                <a16:creationId xmlns:a16="http://schemas.microsoft.com/office/drawing/2014/main" id="{0FBF3280-1733-0786-F158-B53B6FC558BC}"/>
              </a:ext>
            </a:extLst>
          </p:cNvPr>
          <p:cNvSpPr txBox="1">
            <a:spLocks/>
          </p:cNvSpPr>
          <p:nvPr/>
        </p:nvSpPr>
        <p:spPr>
          <a:xfrm>
            <a:off x="950818" y="1577878"/>
            <a:ext cx="10184819" cy="4482160"/>
          </a:xfrm>
          <a:prstGeom prst="rect">
            <a:avLst/>
          </a:prstGeom>
        </p:spPr>
        <p:txBody>
          <a:bodyPr vert="horz" lIns="91440" tIns="45720" rIns="91440" bIns="45720" numCol="1"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R="0" lvl="0"/>
            <a:r>
              <a:rPr lang="en-US" dirty="0">
                <a:effectLst/>
                <a:latin typeface="Arial" panose="020B0604020202020204" pitchFamily="34" charset="0"/>
                <a:ea typeface="Calibri" panose="020F0502020204030204" pitchFamily="34" charset="0"/>
                <a:cs typeface="Times New Roman" panose="02020603050405020304" pitchFamily="18" charset="0"/>
              </a:rPr>
              <a:t>6. Finally, when asked: </a:t>
            </a:r>
            <a:r>
              <a:rPr lang="en-US" b="1" i="1" dirty="0">
                <a:effectLst/>
                <a:latin typeface="Arial" panose="020B0604020202020204" pitchFamily="34" charset="0"/>
                <a:ea typeface="Calibri" panose="020F0502020204030204" pitchFamily="34" charset="0"/>
                <a:cs typeface="Times New Roman" panose="02020603050405020304" pitchFamily="18" charset="0"/>
              </a:rPr>
              <a:t>Where do you and your family get most of your health information?</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93229584-5C94-686B-8C8F-31143EA20D7A}"/>
              </a:ext>
            </a:extLst>
          </p:cNvPr>
          <p:cNvSpPr/>
          <p:nvPr/>
        </p:nvSpPr>
        <p:spPr>
          <a:xfrm>
            <a:off x="0" y="5909481"/>
            <a:ext cx="12192000" cy="948519"/>
          </a:xfrm>
          <a:prstGeom prst="rect">
            <a:avLst/>
          </a:prstGeom>
          <a:gradFill flip="none" rotWithShape="1">
            <a:gsLst>
              <a:gs pos="0">
                <a:srgbClr val="19A9E1"/>
              </a:gs>
              <a:gs pos="50000">
                <a:srgbClr val="B1DBF0"/>
              </a:gs>
              <a:gs pos="100000">
                <a:schemeClr val="bg1">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FF66D9D5-EAE4-E337-FAC1-E083F79F5A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0105" y="6060038"/>
            <a:ext cx="1703695" cy="647404"/>
          </a:xfrm>
          <a:prstGeom prst="rect">
            <a:avLst/>
          </a:prstGeom>
        </p:spPr>
      </p:pic>
      <p:pic>
        <p:nvPicPr>
          <p:cNvPr id="3" name="Picture 2">
            <a:extLst>
              <a:ext uri="{FF2B5EF4-FFF2-40B4-BE49-F238E27FC236}">
                <a16:creationId xmlns:a16="http://schemas.microsoft.com/office/drawing/2014/main" id="{32536D9B-08D4-3DF6-7B65-8626F2971D6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4643" y="2901949"/>
            <a:ext cx="10942714" cy="1940695"/>
          </a:xfrm>
          <a:prstGeom prst="rect">
            <a:avLst/>
          </a:prstGeom>
          <a:noFill/>
          <a:ln>
            <a:noFill/>
          </a:ln>
        </p:spPr>
      </p:pic>
    </p:spTree>
    <p:extLst>
      <p:ext uri="{BB962C8B-B14F-4D97-AF65-F5344CB8AC3E}">
        <p14:creationId xmlns:p14="http://schemas.microsoft.com/office/powerpoint/2010/main" val="6345216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0167096-236A-BCF3-9422-A56F1FC1B8ED}"/>
            </a:ext>
          </a:extLst>
        </p:cNvPr>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C5D71316-F2A0-2112-3F39-F02B54CDEDA5}"/>
              </a:ext>
            </a:extLst>
          </p:cNvPr>
          <p:cNvCxnSpPr/>
          <p:nvPr/>
        </p:nvCxnSpPr>
        <p:spPr>
          <a:xfrm flipV="1">
            <a:off x="950819" y="1242726"/>
            <a:ext cx="10515600" cy="29981"/>
          </a:xfrm>
          <a:prstGeom prst="line">
            <a:avLst/>
          </a:prstGeom>
          <a:ln w="60325" cap="sq"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4865B1E8-03AD-E414-9118-663743E6E228}"/>
              </a:ext>
            </a:extLst>
          </p:cNvPr>
          <p:cNvSpPr txBox="1"/>
          <p:nvPr/>
        </p:nvSpPr>
        <p:spPr>
          <a:xfrm>
            <a:off x="950820" y="410933"/>
            <a:ext cx="10690196" cy="830997"/>
          </a:xfrm>
          <a:prstGeom prst="rect">
            <a:avLst/>
          </a:prstGeom>
          <a:noFill/>
        </p:spPr>
        <p:txBody>
          <a:bodyPr wrap="square" rtlCol="0">
            <a:spAutoFit/>
          </a:bodyPr>
          <a:lstStyle/>
          <a:p>
            <a:r>
              <a:rPr lang="en-US" sz="4800" b="1" dirty="0">
                <a:solidFill>
                  <a:srgbClr val="19A9E1"/>
                </a:solidFill>
                <a:latin typeface="Montserrat" panose="00000500000000000000" pitchFamily="2" charset="0"/>
              </a:rPr>
              <a:t>Prelim 2025 CHAS Data</a:t>
            </a:r>
          </a:p>
        </p:txBody>
      </p:sp>
      <p:sp>
        <p:nvSpPr>
          <p:cNvPr id="7" name="Subtitle 2">
            <a:extLst>
              <a:ext uri="{FF2B5EF4-FFF2-40B4-BE49-F238E27FC236}">
                <a16:creationId xmlns:a16="http://schemas.microsoft.com/office/drawing/2014/main" id="{29741AF6-7CED-3369-4407-65FBCC2A69A1}"/>
              </a:ext>
            </a:extLst>
          </p:cNvPr>
          <p:cNvSpPr txBox="1">
            <a:spLocks/>
          </p:cNvSpPr>
          <p:nvPr/>
        </p:nvSpPr>
        <p:spPr>
          <a:xfrm>
            <a:off x="950818" y="1595736"/>
            <a:ext cx="5750607" cy="4464302"/>
          </a:xfrm>
          <a:prstGeom prst="rect">
            <a:avLst/>
          </a:prstGeom>
        </p:spPr>
        <p:txBody>
          <a:bodyPr vert="horz" lIns="91440" tIns="45720" rIns="91440" bIns="45720" numCol="1"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lnSpc>
                <a:spcPct val="100000"/>
              </a:lnSpc>
              <a:buFont typeface="Arial" panose="020B0604020202020204" pitchFamily="34" charset="0"/>
              <a:buChar char="•"/>
            </a:pPr>
            <a:r>
              <a:rPr lang="en-US" sz="2800" dirty="0">
                <a:latin typeface="Helvetica" pitchFamily="2" charset="0"/>
              </a:rPr>
              <a:t>Data was collected between January 1 – March 31, 2025</a:t>
            </a:r>
          </a:p>
          <a:p>
            <a:pPr marL="342900" indent="-342900" algn="l">
              <a:lnSpc>
                <a:spcPct val="100000"/>
              </a:lnSpc>
              <a:buFont typeface="Arial" panose="020B0604020202020204" pitchFamily="34" charset="0"/>
              <a:buChar char="•"/>
            </a:pPr>
            <a:r>
              <a:rPr lang="en-US" sz="2800" dirty="0">
                <a:latin typeface="Helvetica" pitchFamily="2" charset="0"/>
              </a:rPr>
              <a:t>During this time, a total of 27 community members provided a response, including 25 in English and two (2) in Spanish</a:t>
            </a:r>
          </a:p>
        </p:txBody>
      </p:sp>
      <p:sp>
        <p:nvSpPr>
          <p:cNvPr id="9" name="Rectangle 8">
            <a:extLst>
              <a:ext uri="{FF2B5EF4-FFF2-40B4-BE49-F238E27FC236}">
                <a16:creationId xmlns:a16="http://schemas.microsoft.com/office/drawing/2014/main" id="{7278863C-04B9-5F6D-04CD-3E3949B7DC46}"/>
              </a:ext>
            </a:extLst>
          </p:cNvPr>
          <p:cNvSpPr/>
          <p:nvPr/>
        </p:nvSpPr>
        <p:spPr>
          <a:xfrm>
            <a:off x="0" y="5909481"/>
            <a:ext cx="12192000" cy="948519"/>
          </a:xfrm>
          <a:prstGeom prst="rect">
            <a:avLst/>
          </a:prstGeom>
          <a:gradFill flip="none" rotWithShape="1">
            <a:gsLst>
              <a:gs pos="0">
                <a:srgbClr val="19A9E1"/>
              </a:gs>
              <a:gs pos="50000">
                <a:srgbClr val="B1DBF0"/>
              </a:gs>
              <a:gs pos="100000">
                <a:schemeClr val="bg1">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545E7B41-9564-8F02-868A-0C9438D997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0105" y="6060038"/>
            <a:ext cx="1703695" cy="647404"/>
          </a:xfrm>
          <a:prstGeom prst="rect">
            <a:avLst/>
          </a:prstGeom>
        </p:spPr>
      </p:pic>
      <p:graphicFrame>
        <p:nvGraphicFramePr>
          <p:cNvPr id="5" name="Chart 4">
            <a:extLst>
              <a:ext uri="{FF2B5EF4-FFF2-40B4-BE49-F238E27FC236}">
                <a16:creationId xmlns:a16="http://schemas.microsoft.com/office/drawing/2014/main" id="{7ED5D112-07BC-38CC-22B0-9CA25314D402}"/>
              </a:ext>
            </a:extLst>
          </p:cNvPr>
          <p:cNvGraphicFramePr/>
          <p:nvPr>
            <p:extLst>
              <p:ext uri="{D42A27DB-BD31-4B8C-83A1-F6EECF244321}">
                <p14:modId xmlns:p14="http://schemas.microsoft.com/office/powerpoint/2010/main" val="2147420462"/>
              </p:ext>
            </p:extLst>
          </p:nvPr>
        </p:nvGraphicFramePr>
        <p:xfrm>
          <a:off x="7077205" y="1595735"/>
          <a:ext cx="4744600" cy="353500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662050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88AE4B8-3A22-A118-3156-B9786DE81854}"/>
            </a:ext>
          </a:extLst>
        </p:cNvPr>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FB8EDB8F-CF71-9C47-2F42-A975F3933822}"/>
              </a:ext>
            </a:extLst>
          </p:cNvPr>
          <p:cNvCxnSpPr/>
          <p:nvPr/>
        </p:nvCxnSpPr>
        <p:spPr>
          <a:xfrm flipV="1">
            <a:off x="950819" y="1242726"/>
            <a:ext cx="10515600" cy="29981"/>
          </a:xfrm>
          <a:prstGeom prst="line">
            <a:avLst/>
          </a:prstGeom>
          <a:ln w="60325" cap="sq"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55A5632E-3C22-879E-2FDC-2CCCCC6CE829}"/>
              </a:ext>
            </a:extLst>
          </p:cNvPr>
          <p:cNvSpPr txBox="1"/>
          <p:nvPr/>
        </p:nvSpPr>
        <p:spPr>
          <a:xfrm>
            <a:off x="950820" y="410933"/>
            <a:ext cx="10690196" cy="830997"/>
          </a:xfrm>
          <a:prstGeom prst="rect">
            <a:avLst/>
          </a:prstGeom>
          <a:noFill/>
        </p:spPr>
        <p:txBody>
          <a:bodyPr wrap="square" rtlCol="0">
            <a:spAutoFit/>
          </a:bodyPr>
          <a:lstStyle/>
          <a:p>
            <a:r>
              <a:rPr lang="en-US" sz="4800" b="1" dirty="0">
                <a:solidFill>
                  <a:srgbClr val="19A9E1"/>
                </a:solidFill>
                <a:latin typeface="Montserrat" panose="00000500000000000000" pitchFamily="2" charset="0"/>
              </a:rPr>
              <a:t>Prelim 2025 CHAS Data</a:t>
            </a:r>
          </a:p>
        </p:txBody>
      </p:sp>
      <p:sp>
        <p:nvSpPr>
          <p:cNvPr id="9" name="Rectangle 8">
            <a:extLst>
              <a:ext uri="{FF2B5EF4-FFF2-40B4-BE49-F238E27FC236}">
                <a16:creationId xmlns:a16="http://schemas.microsoft.com/office/drawing/2014/main" id="{C9901B84-F5A6-8131-FF98-8B40C8277E8C}"/>
              </a:ext>
            </a:extLst>
          </p:cNvPr>
          <p:cNvSpPr/>
          <p:nvPr/>
        </p:nvSpPr>
        <p:spPr>
          <a:xfrm>
            <a:off x="0" y="5909481"/>
            <a:ext cx="12192000" cy="948519"/>
          </a:xfrm>
          <a:prstGeom prst="rect">
            <a:avLst/>
          </a:prstGeom>
          <a:gradFill flip="none" rotWithShape="1">
            <a:gsLst>
              <a:gs pos="0">
                <a:srgbClr val="19A9E1"/>
              </a:gs>
              <a:gs pos="50000">
                <a:srgbClr val="B1DBF0"/>
              </a:gs>
              <a:gs pos="100000">
                <a:schemeClr val="bg1">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E2212900-CF37-B019-7BD2-AFE56D08F7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0105" y="6060038"/>
            <a:ext cx="1703695" cy="647404"/>
          </a:xfrm>
          <a:prstGeom prst="rect">
            <a:avLst/>
          </a:prstGeom>
        </p:spPr>
      </p:pic>
      <p:graphicFrame>
        <p:nvGraphicFramePr>
          <p:cNvPr id="3" name="Chart 2">
            <a:extLst>
              <a:ext uri="{FF2B5EF4-FFF2-40B4-BE49-F238E27FC236}">
                <a16:creationId xmlns:a16="http://schemas.microsoft.com/office/drawing/2014/main" id="{01A02C8A-9D1B-ECA2-CFCB-B4405E81D81A}"/>
              </a:ext>
            </a:extLst>
          </p:cNvPr>
          <p:cNvGraphicFramePr/>
          <p:nvPr>
            <p:extLst>
              <p:ext uri="{D42A27DB-BD31-4B8C-83A1-F6EECF244321}">
                <p14:modId xmlns:p14="http://schemas.microsoft.com/office/powerpoint/2010/main" val="1366028941"/>
              </p:ext>
            </p:extLst>
          </p:nvPr>
        </p:nvGraphicFramePr>
        <p:xfrm>
          <a:off x="2003903" y="1802175"/>
          <a:ext cx="8184193" cy="357783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666218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897D6B6-8268-D658-DFBF-94DC006C4725}"/>
            </a:ext>
          </a:extLst>
        </p:cNvPr>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2646F68F-9512-6E98-BB4D-23A485A3A21E}"/>
              </a:ext>
            </a:extLst>
          </p:cNvPr>
          <p:cNvCxnSpPr/>
          <p:nvPr/>
        </p:nvCxnSpPr>
        <p:spPr>
          <a:xfrm flipV="1">
            <a:off x="950819" y="1242726"/>
            <a:ext cx="10515600" cy="29981"/>
          </a:xfrm>
          <a:prstGeom prst="line">
            <a:avLst/>
          </a:prstGeom>
          <a:ln w="60325" cap="sq"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6114F618-3E24-63AB-30D6-BD51F258C27A}"/>
              </a:ext>
            </a:extLst>
          </p:cNvPr>
          <p:cNvSpPr txBox="1"/>
          <p:nvPr/>
        </p:nvSpPr>
        <p:spPr>
          <a:xfrm>
            <a:off x="950820" y="410933"/>
            <a:ext cx="10690196" cy="830997"/>
          </a:xfrm>
          <a:prstGeom prst="rect">
            <a:avLst/>
          </a:prstGeom>
          <a:noFill/>
        </p:spPr>
        <p:txBody>
          <a:bodyPr wrap="square" rtlCol="0">
            <a:spAutoFit/>
          </a:bodyPr>
          <a:lstStyle/>
          <a:p>
            <a:r>
              <a:rPr lang="en-US" sz="4800" b="1" dirty="0">
                <a:solidFill>
                  <a:srgbClr val="19A9E1"/>
                </a:solidFill>
                <a:latin typeface="Montserrat" panose="00000500000000000000" pitchFamily="2" charset="0"/>
              </a:rPr>
              <a:t>Prelim 2025 CHAS Data</a:t>
            </a:r>
          </a:p>
        </p:txBody>
      </p:sp>
      <p:sp>
        <p:nvSpPr>
          <p:cNvPr id="9" name="Rectangle 8">
            <a:extLst>
              <a:ext uri="{FF2B5EF4-FFF2-40B4-BE49-F238E27FC236}">
                <a16:creationId xmlns:a16="http://schemas.microsoft.com/office/drawing/2014/main" id="{B5BD6B7C-34E8-794F-4297-616D0F19E64D}"/>
              </a:ext>
            </a:extLst>
          </p:cNvPr>
          <p:cNvSpPr/>
          <p:nvPr/>
        </p:nvSpPr>
        <p:spPr>
          <a:xfrm>
            <a:off x="0" y="5909481"/>
            <a:ext cx="12192000" cy="948519"/>
          </a:xfrm>
          <a:prstGeom prst="rect">
            <a:avLst/>
          </a:prstGeom>
          <a:gradFill flip="none" rotWithShape="1">
            <a:gsLst>
              <a:gs pos="0">
                <a:srgbClr val="19A9E1"/>
              </a:gs>
              <a:gs pos="50000">
                <a:srgbClr val="B1DBF0"/>
              </a:gs>
              <a:gs pos="100000">
                <a:schemeClr val="bg1">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756DC093-3B54-5200-C0EC-1EC78FCC4A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0105" y="6060038"/>
            <a:ext cx="1703695" cy="647404"/>
          </a:xfrm>
          <a:prstGeom prst="rect">
            <a:avLst/>
          </a:prstGeom>
        </p:spPr>
      </p:pic>
      <p:graphicFrame>
        <p:nvGraphicFramePr>
          <p:cNvPr id="4" name="Chart 3">
            <a:extLst>
              <a:ext uri="{FF2B5EF4-FFF2-40B4-BE49-F238E27FC236}">
                <a16:creationId xmlns:a16="http://schemas.microsoft.com/office/drawing/2014/main" id="{25D78336-F06B-6B36-01F2-2655E9B297A8}"/>
              </a:ext>
            </a:extLst>
          </p:cNvPr>
          <p:cNvGraphicFramePr/>
          <p:nvPr>
            <p:extLst>
              <p:ext uri="{D42A27DB-BD31-4B8C-83A1-F6EECF244321}">
                <p14:modId xmlns:p14="http://schemas.microsoft.com/office/powerpoint/2010/main" val="3821749965"/>
              </p:ext>
            </p:extLst>
          </p:nvPr>
        </p:nvGraphicFramePr>
        <p:xfrm>
          <a:off x="1524000" y="1606991"/>
          <a:ext cx="9144000" cy="400828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366069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B516963-84E1-D107-A14F-588A4505629B}"/>
            </a:ext>
          </a:extLst>
        </p:cNvPr>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F1CBC0FD-219D-0D08-1D7F-A9EB9890CCE8}"/>
              </a:ext>
            </a:extLst>
          </p:cNvPr>
          <p:cNvCxnSpPr/>
          <p:nvPr/>
        </p:nvCxnSpPr>
        <p:spPr>
          <a:xfrm flipV="1">
            <a:off x="950819" y="1242726"/>
            <a:ext cx="10515600" cy="29981"/>
          </a:xfrm>
          <a:prstGeom prst="line">
            <a:avLst/>
          </a:prstGeom>
          <a:ln w="60325" cap="sq"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065A2BBC-EFF4-C219-14CF-30EE623EFB5C}"/>
              </a:ext>
            </a:extLst>
          </p:cNvPr>
          <p:cNvSpPr txBox="1"/>
          <p:nvPr/>
        </p:nvSpPr>
        <p:spPr>
          <a:xfrm>
            <a:off x="950820" y="410933"/>
            <a:ext cx="10690196" cy="830997"/>
          </a:xfrm>
          <a:prstGeom prst="rect">
            <a:avLst/>
          </a:prstGeom>
          <a:noFill/>
        </p:spPr>
        <p:txBody>
          <a:bodyPr wrap="square" rtlCol="0">
            <a:spAutoFit/>
          </a:bodyPr>
          <a:lstStyle/>
          <a:p>
            <a:r>
              <a:rPr lang="en-US" sz="4800" b="1" dirty="0">
                <a:solidFill>
                  <a:srgbClr val="19A9E1"/>
                </a:solidFill>
                <a:latin typeface="Montserrat" panose="00000500000000000000" pitchFamily="2" charset="0"/>
              </a:rPr>
              <a:t>Prelim 2025 CHAS Data</a:t>
            </a:r>
          </a:p>
        </p:txBody>
      </p:sp>
      <p:sp>
        <p:nvSpPr>
          <p:cNvPr id="9" name="Rectangle 8">
            <a:extLst>
              <a:ext uri="{FF2B5EF4-FFF2-40B4-BE49-F238E27FC236}">
                <a16:creationId xmlns:a16="http://schemas.microsoft.com/office/drawing/2014/main" id="{469A7FA4-DBE2-F26E-9C6B-D415D37D2917}"/>
              </a:ext>
            </a:extLst>
          </p:cNvPr>
          <p:cNvSpPr/>
          <p:nvPr/>
        </p:nvSpPr>
        <p:spPr>
          <a:xfrm>
            <a:off x="0" y="5909481"/>
            <a:ext cx="12192000" cy="948519"/>
          </a:xfrm>
          <a:prstGeom prst="rect">
            <a:avLst/>
          </a:prstGeom>
          <a:gradFill flip="none" rotWithShape="1">
            <a:gsLst>
              <a:gs pos="0">
                <a:srgbClr val="19A9E1"/>
              </a:gs>
              <a:gs pos="50000">
                <a:srgbClr val="B1DBF0"/>
              </a:gs>
              <a:gs pos="100000">
                <a:schemeClr val="bg1">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9FF9E767-7123-0F82-4C5B-F2E6EAF27F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0105" y="6060038"/>
            <a:ext cx="1703695" cy="647404"/>
          </a:xfrm>
          <a:prstGeom prst="rect">
            <a:avLst/>
          </a:prstGeom>
        </p:spPr>
      </p:pic>
      <p:graphicFrame>
        <p:nvGraphicFramePr>
          <p:cNvPr id="3" name="Chart 2">
            <a:extLst>
              <a:ext uri="{FF2B5EF4-FFF2-40B4-BE49-F238E27FC236}">
                <a16:creationId xmlns:a16="http://schemas.microsoft.com/office/drawing/2014/main" id="{AA42A45F-C7CA-4BEE-50DC-7E014E99A95E}"/>
              </a:ext>
            </a:extLst>
          </p:cNvPr>
          <p:cNvGraphicFramePr/>
          <p:nvPr>
            <p:extLst>
              <p:ext uri="{D42A27DB-BD31-4B8C-83A1-F6EECF244321}">
                <p14:modId xmlns:p14="http://schemas.microsoft.com/office/powerpoint/2010/main" val="1375407519"/>
              </p:ext>
            </p:extLst>
          </p:nvPr>
        </p:nvGraphicFramePr>
        <p:xfrm>
          <a:off x="1612900" y="1506131"/>
          <a:ext cx="8966200" cy="384573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15013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8" name="Straight Connector 7"/>
          <p:cNvCxnSpPr/>
          <p:nvPr/>
        </p:nvCxnSpPr>
        <p:spPr>
          <a:xfrm flipV="1">
            <a:off x="950819" y="1242726"/>
            <a:ext cx="10515600" cy="29981"/>
          </a:xfrm>
          <a:prstGeom prst="line">
            <a:avLst/>
          </a:prstGeom>
          <a:ln w="60325" cap="sq"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950819" y="395544"/>
            <a:ext cx="9386981" cy="861774"/>
          </a:xfrm>
          <a:prstGeom prst="rect">
            <a:avLst/>
          </a:prstGeom>
          <a:noFill/>
        </p:spPr>
        <p:txBody>
          <a:bodyPr wrap="square" rtlCol="0">
            <a:spAutoFit/>
          </a:bodyPr>
          <a:lstStyle/>
          <a:p>
            <a:r>
              <a:rPr lang="en-US" sz="5000" b="1" dirty="0">
                <a:solidFill>
                  <a:srgbClr val="19A9E1"/>
                </a:solidFill>
                <a:latin typeface="Montserrat" panose="00000500000000000000" pitchFamily="2" charset="0"/>
              </a:rPr>
              <a:t>Welcome &amp; Introductions</a:t>
            </a:r>
          </a:p>
        </p:txBody>
      </p:sp>
      <p:sp>
        <p:nvSpPr>
          <p:cNvPr id="7" name="Subtitle 2"/>
          <p:cNvSpPr txBox="1">
            <a:spLocks/>
          </p:cNvSpPr>
          <p:nvPr/>
        </p:nvSpPr>
        <p:spPr>
          <a:xfrm>
            <a:off x="950820" y="1509900"/>
            <a:ext cx="5098288" cy="439969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3200" b="1" dirty="0">
                <a:latin typeface="Helvetica" pitchFamily="2" charset="0"/>
              </a:rPr>
              <a:t>Thank you for joining us! </a:t>
            </a:r>
          </a:p>
          <a:p>
            <a:pPr algn="l">
              <a:lnSpc>
                <a:spcPct val="100000"/>
              </a:lnSpc>
            </a:pPr>
            <a:r>
              <a:rPr lang="en-US" sz="2600" dirty="0">
                <a:latin typeface="Helvetica" pitchFamily="2" charset="0"/>
              </a:rPr>
              <a:t>Please share your name, role, and organization with the group.</a:t>
            </a:r>
          </a:p>
        </p:txBody>
      </p:sp>
      <p:sp>
        <p:nvSpPr>
          <p:cNvPr id="9" name="Rectangle 8"/>
          <p:cNvSpPr/>
          <p:nvPr/>
        </p:nvSpPr>
        <p:spPr>
          <a:xfrm>
            <a:off x="0" y="5909481"/>
            <a:ext cx="12192000" cy="948519"/>
          </a:xfrm>
          <a:prstGeom prst="rect">
            <a:avLst/>
          </a:prstGeom>
          <a:gradFill flip="none" rotWithShape="1">
            <a:gsLst>
              <a:gs pos="0">
                <a:srgbClr val="19A9E1"/>
              </a:gs>
              <a:gs pos="50000">
                <a:srgbClr val="B1DBF0"/>
              </a:gs>
              <a:gs pos="100000">
                <a:schemeClr val="bg1">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0105" y="6060038"/>
            <a:ext cx="1703695" cy="647404"/>
          </a:xfrm>
          <a:prstGeom prst="rect">
            <a:avLst/>
          </a:prstGeom>
        </p:spPr>
      </p:pic>
      <p:sp>
        <p:nvSpPr>
          <p:cNvPr id="4" name="TextBox 3"/>
          <p:cNvSpPr txBox="1"/>
          <p:nvPr/>
        </p:nvSpPr>
        <p:spPr>
          <a:xfrm rot="19386417">
            <a:off x="7367755" y="4314054"/>
            <a:ext cx="2362200" cy="830997"/>
          </a:xfrm>
          <a:prstGeom prst="rect">
            <a:avLst/>
          </a:prstGeom>
          <a:noFill/>
        </p:spPr>
        <p:txBody>
          <a:bodyPr wrap="square" rtlCol="0">
            <a:spAutoFit/>
          </a:bodyPr>
          <a:lstStyle/>
          <a:p>
            <a:r>
              <a:rPr lang="en-US" sz="4800" b="1" dirty="0">
                <a:solidFill>
                  <a:schemeClr val="bg1"/>
                </a:solidFill>
                <a:latin typeface="Montserrat" panose="00000500000000000000" pitchFamily="2" charset="0"/>
              </a:rPr>
              <a:t>CHAS</a:t>
            </a:r>
          </a:p>
        </p:txBody>
      </p:sp>
      <p:pic>
        <p:nvPicPr>
          <p:cNvPr id="3" name="Picture 2">
            <a:extLst>
              <a:ext uri="{FF2B5EF4-FFF2-40B4-BE49-F238E27FC236}">
                <a16:creationId xmlns:a16="http://schemas.microsoft.com/office/drawing/2014/main" id="{5AD64976-4D80-2390-C09C-A86B44DD0621}"/>
              </a:ext>
            </a:extLst>
          </p:cNvPr>
          <p:cNvPicPr>
            <a:picLocks noChangeAspect="1"/>
          </p:cNvPicPr>
          <p:nvPr/>
        </p:nvPicPr>
        <p:blipFill rotWithShape="1">
          <a:blip r:embed="rId4">
            <a:extLst>
              <a:ext uri="{28A0092B-C50C-407E-A947-70E740481C1C}">
                <a14:useLocalDpi xmlns:a14="http://schemas.microsoft.com/office/drawing/2010/main" val="0"/>
              </a:ext>
            </a:extLst>
          </a:blip>
          <a:srcRect l="18213" t="26705" r="18428" b="27228"/>
          <a:stretch/>
        </p:blipFill>
        <p:spPr>
          <a:xfrm>
            <a:off x="6736158" y="2099577"/>
            <a:ext cx="4081549" cy="2967645"/>
          </a:xfrm>
          <a:prstGeom prst="rect">
            <a:avLst/>
          </a:prstGeom>
        </p:spPr>
      </p:pic>
    </p:spTree>
    <p:extLst>
      <p:ext uri="{BB962C8B-B14F-4D97-AF65-F5344CB8AC3E}">
        <p14:creationId xmlns:p14="http://schemas.microsoft.com/office/powerpoint/2010/main" val="3548196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55D8069-4CEF-0274-BCCE-ADF265473238}"/>
            </a:ext>
          </a:extLst>
        </p:cNvPr>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AECB0960-2EC9-7788-5C5E-8BBB32C76D8D}"/>
              </a:ext>
            </a:extLst>
          </p:cNvPr>
          <p:cNvCxnSpPr/>
          <p:nvPr/>
        </p:nvCxnSpPr>
        <p:spPr>
          <a:xfrm flipV="1">
            <a:off x="950819" y="1242726"/>
            <a:ext cx="10515600" cy="29981"/>
          </a:xfrm>
          <a:prstGeom prst="line">
            <a:avLst/>
          </a:prstGeom>
          <a:ln w="60325" cap="sq"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7B7E65E2-3582-C145-454F-E100C319268F}"/>
              </a:ext>
            </a:extLst>
          </p:cNvPr>
          <p:cNvSpPr txBox="1"/>
          <p:nvPr/>
        </p:nvSpPr>
        <p:spPr>
          <a:xfrm>
            <a:off x="950820" y="410933"/>
            <a:ext cx="10690196" cy="830997"/>
          </a:xfrm>
          <a:prstGeom prst="rect">
            <a:avLst/>
          </a:prstGeom>
          <a:noFill/>
        </p:spPr>
        <p:txBody>
          <a:bodyPr wrap="square" rtlCol="0">
            <a:spAutoFit/>
          </a:bodyPr>
          <a:lstStyle/>
          <a:p>
            <a:r>
              <a:rPr lang="en-US" sz="4800" b="1" dirty="0">
                <a:solidFill>
                  <a:srgbClr val="19A9E1"/>
                </a:solidFill>
                <a:latin typeface="Montserrat" panose="00000500000000000000" pitchFamily="2" charset="0"/>
              </a:rPr>
              <a:t>Prelim 2025 CHAS Data</a:t>
            </a:r>
          </a:p>
        </p:txBody>
      </p:sp>
      <p:sp>
        <p:nvSpPr>
          <p:cNvPr id="9" name="Rectangle 8">
            <a:extLst>
              <a:ext uri="{FF2B5EF4-FFF2-40B4-BE49-F238E27FC236}">
                <a16:creationId xmlns:a16="http://schemas.microsoft.com/office/drawing/2014/main" id="{FAB88A91-E308-AFEE-A670-AF167BA0F8F7}"/>
              </a:ext>
            </a:extLst>
          </p:cNvPr>
          <p:cNvSpPr/>
          <p:nvPr/>
        </p:nvSpPr>
        <p:spPr>
          <a:xfrm>
            <a:off x="0" y="5909481"/>
            <a:ext cx="12192000" cy="948519"/>
          </a:xfrm>
          <a:prstGeom prst="rect">
            <a:avLst/>
          </a:prstGeom>
          <a:gradFill flip="none" rotWithShape="1">
            <a:gsLst>
              <a:gs pos="0">
                <a:srgbClr val="19A9E1"/>
              </a:gs>
              <a:gs pos="50000">
                <a:srgbClr val="B1DBF0"/>
              </a:gs>
              <a:gs pos="100000">
                <a:schemeClr val="bg1">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FAD5BD6A-CD98-B4DA-126F-0A667F0A88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0105" y="6060038"/>
            <a:ext cx="1703695" cy="647404"/>
          </a:xfrm>
          <a:prstGeom prst="rect">
            <a:avLst/>
          </a:prstGeom>
        </p:spPr>
      </p:pic>
      <p:graphicFrame>
        <p:nvGraphicFramePr>
          <p:cNvPr id="4" name="Chart 3">
            <a:extLst>
              <a:ext uri="{FF2B5EF4-FFF2-40B4-BE49-F238E27FC236}">
                <a16:creationId xmlns:a16="http://schemas.microsoft.com/office/drawing/2014/main" id="{5885AF53-9A8C-8C89-7205-B26C377075D9}"/>
              </a:ext>
            </a:extLst>
          </p:cNvPr>
          <p:cNvGraphicFramePr/>
          <p:nvPr>
            <p:extLst>
              <p:ext uri="{D42A27DB-BD31-4B8C-83A1-F6EECF244321}">
                <p14:modId xmlns:p14="http://schemas.microsoft.com/office/powerpoint/2010/main" val="226647157"/>
              </p:ext>
            </p:extLst>
          </p:nvPr>
        </p:nvGraphicFramePr>
        <p:xfrm>
          <a:off x="1784230" y="1579722"/>
          <a:ext cx="8623539" cy="429898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796128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2A75CCD-C77B-4F4A-2FDF-C1E027AC3255}"/>
            </a:ext>
          </a:extLst>
        </p:cNvPr>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EEEE21D0-66D3-BF54-7A77-EF50FA1B6A30}"/>
              </a:ext>
            </a:extLst>
          </p:cNvPr>
          <p:cNvCxnSpPr/>
          <p:nvPr/>
        </p:nvCxnSpPr>
        <p:spPr>
          <a:xfrm flipV="1">
            <a:off x="950819" y="1242726"/>
            <a:ext cx="10515600" cy="29981"/>
          </a:xfrm>
          <a:prstGeom prst="line">
            <a:avLst/>
          </a:prstGeom>
          <a:ln w="60325" cap="sq"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F0F540FB-A2F4-DAAD-6408-88DAF9714B0A}"/>
              </a:ext>
            </a:extLst>
          </p:cNvPr>
          <p:cNvSpPr txBox="1"/>
          <p:nvPr/>
        </p:nvSpPr>
        <p:spPr>
          <a:xfrm>
            <a:off x="950820" y="410933"/>
            <a:ext cx="10690196" cy="830997"/>
          </a:xfrm>
          <a:prstGeom prst="rect">
            <a:avLst/>
          </a:prstGeom>
          <a:noFill/>
        </p:spPr>
        <p:txBody>
          <a:bodyPr wrap="square" rtlCol="0">
            <a:spAutoFit/>
          </a:bodyPr>
          <a:lstStyle/>
          <a:p>
            <a:r>
              <a:rPr lang="en-US" sz="4800" b="1" dirty="0">
                <a:solidFill>
                  <a:srgbClr val="19A9E1"/>
                </a:solidFill>
                <a:latin typeface="Montserrat" panose="00000500000000000000" pitchFamily="2" charset="0"/>
              </a:rPr>
              <a:t>Prelim 2025 CHAS Data</a:t>
            </a:r>
          </a:p>
        </p:txBody>
      </p:sp>
      <p:sp>
        <p:nvSpPr>
          <p:cNvPr id="9" name="Rectangle 8">
            <a:extLst>
              <a:ext uri="{FF2B5EF4-FFF2-40B4-BE49-F238E27FC236}">
                <a16:creationId xmlns:a16="http://schemas.microsoft.com/office/drawing/2014/main" id="{BDB144DE-606D-03CB-7578-5941801503BA}"/>
              </a:ext>
            </a:extLst>
          </p:cNvPr>
          <p:cNvSpPr/>
          <p:nvPr/>
        </p:nvSpPr>
        <p:spPr>
          <a:xfrm>
            <a:off x="0" y="5909481"/>
            <a:ext cx="12192000" cy="948519"/>
          </a:xfrm>
          <a:prstGeom prst="rect">
            <a:avLst/>
          </a:prstGeom>
          <a:gradFill flip="none" rotWithShape="1">
            <a:gsLst>
              <a:gs pos="0">
                <a:srgbClr val="19A9E1"/>
              </a:gs>
              <a:gs pos="50000">
                <a:srgbClr val="B1DBF0"/>
              </a:gs>
              <a:gs pos="100000">
                <a:schemeClr val="bg1">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B89FF2A2-4648-7BFC-1BAF-5522504FA0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0105" y="6060038"/>
            <a:ext cx="1703695" cy="647404"/>
          </a:xfrm>
          <a:prstGeom prst="rect">
            <a:avLst/>
          </a:prstGeom>
        </p:spPr>
      </p:pic>
      <p:graphicFrame>
        <p:nvGraphicFramePr>
          <p:cNvPr id="3" name="Chart 2">
            <a:extLst>
              <a:ext uri="{FF2B5EF4-FFF2-40B4-BE49-F238E27FC236}">
                <a16:creationId xmlns:a16="http://schemas.microsoft.com/office/drawing/2014/main" id="{2C9DABDE-16FF-EA91-9631-8342AAC07EDE}"/>
              </a:ext>
            </a:extLst>
          </p:cNvPr>
          <p:cNvGraphicFramePr/>
          <p:nvPr>
            <p:extLst>
              <p:ext uri="{D42A27DB-BD31-4B8C-83A1-F6EECF244321}">
                <p14:modId xmlns:p14="http://schemas.microsoft.com/office/powerpoint/2010/main" val="1319020913"/>
              </p:ext>
            </p:extLst>
          </p:nvPr>
        </p:nvGraphicFramePr>
        <p:xfrm>
          <a:off x="1867333" y="1611932"/>
          <a:ext cx="8457334" cy="386637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200216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14D4501-93F9-F4FA-ED7F-7BCF9B5BD3D9}"/>
            </a:ext>
          </a:extLst>
        </p:cNvPr>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6A053A63-696C-B42E-D34F-679550BAE4B5}"/>
              </a:ext>
            </a:extLst>
          </p:cNvPr>
          <p:cNvCxnSpPr/>
          <p:nvPr/>
        </p:nvCxnSpPr>
        <p:spPr>
          <a:xfrm flipV="1">
            <a:off x="950819" y="1242726"/>
            <a:ext cx="10515600" cy="29981"/>
          </a:xfrm>
          <a:prstGeom prst="line">
            <a:avLst/>
          </a:prstGeom>
          <a:ln w="60325" cap="sq"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7B5FC07F-ED28-ECF2-BB92-7FA795588B7F}"/>
              </a:ext>
            </a:extLst>
          </p:cNvPr>
          <p:cNvSpPr txBox="1"/>
          <p:nvPr/>
        </p:nvSpPr>
        <p:spPr>
          <a:xfrm>
            <a:off x="950820" y="410933"/>
            <a:ext cx="10690196" cy="830997"/>
          </a:xfrm>
          <a:prstGeom prst="rect">
            <a:avLst/>
          </a:prstGeom>
          <a:noFill/>
        </p:spPr>
        <p:txBody>
          <a:bodyPr wrap="square" rtlCol="0">
            <a:spAutoFit/>
          </a:bodyPr>
          <a:lstStyle/>
          <a:p>
            <a:r>
              <a:rPr lang="en-US" sz="4800" b="1" dirty="0">
                <a:solidFill>
                  <a:srgbClr val="19A9E1"/>
                </a:solidFill>
                <a:latin typeface="Montserrat" panose="00000500000000000000" pitchFamily="2" charset="0"/>
              </a:rPr>
              <a:t>Prelim 2025 CHAS Data</a:t>
            </a:r>
          </a:p>
        </p:txBody>
      </p:sp>
      <p:sp>
        <p:nvSpPr>
          <p:cNvPr id="9" name="Rectangle 8">
            <a:extLst>
              <a:ext uri="{FF2B5EF4-FFF2-40B4-BE49-F238E27FC236}">
                <a16:creationId xmlns:a16="http://schemas.microsoft.com/office/drawing/2014/main" id="{57A8256C-1747-F52E-1B70-23727AB6E9BA}"/>
              </a:ext>
            </a:extLst>
          </p:cNvPr>
          <p:cNvSpPr/>
          <p:nvPr/>
        </p:nvSpPr>
        <p:spPr>
          <a:xfrm>
            <a:off x="0" y="5909481"/>
            <a:ext cx="12192000" cy="948519"/>
          </a:xfrm>
          <a:prstGeom prst="rect">
            <a:avLst/>
          </a:prstGeom>
          <a:gradFill flip="none" rotWithShape="1">
            <a:gsLst>
              <a:gs pos="0">
                <a:srgbClr val="19A9E1"/>
              </a:gs>
              <a:gs pos="50000">
                <a:srgbClr val="B1DBF0"/>
              </a:gs>
              <a:gs pos="100000">
                <a:schemeClr val="bg1">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D376E325-D51E-A1D1-DFBA-20D425E85B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0105" y="6060038"/>
            <a:ext cx="1703695" cy="647404"/>
          </a:xfrm>
          <a:prstGeom prst="rect">
            <a:avLst/>
          </a:prstGeom>
        </p:spPr>
      </p:pic>
      <p:graphicFrame>
        <p:nvGraphicFramePr>
          <p:cNvPr id="4" name="Chart 3">
            <a:extLst>
              <a:ext uri="{FF2B5EF4-FFF2-40B4-BE49-F238E27FC236}">
                <a16:creationId xmlns:a16="http://schemas.microsoft.com/office/drawing/2014/main" id="{27AE797D-E5EB-BB08-A4A5-7D595FFFD54F}"/>
              </a:ext>
            </a:extLst>
          </p:cNvPr>
          <p:cNvGraphicFramePr/>
          <p:nvPr>
            <p:extLst>
              <p:ext uri="{D42A27DB-BD31-4B8C-83A1-F6EECF244321}">
                <p14:modId xmlns:p14="http://schemas.microsoft.com/office/powerpoint/2010/main" val="1282000770"/>
              </p:ext>
            </p:extLst>
          </p:nvPr>
        </p:nvGraphicFramePr>
        <p:xfrm>
          <a:off x="1463999" y="1392487"/>
          <a:ext cx="9264001" cy="410385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247449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188D19D-C82E-D9AE-89F9-6E25B4BCCE71}"/>
            </a:ext>
          </a:extLst>
        </p:cNvPr>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62BEA389-F9E0-1AAE-DCF1-29728C3B9E46}"/>
              </a:ext>
            </a:extLst>
          </p:cNvPr>
          <p:cNvCxnSpPr/>
          <p:nvPr/>
        </p:nvCxnSpPr>
        <p:spPr>
          <a:xfrm flipV="1">
            <a:off x="950819" y="1242726"/>
            <a:ext cx="10515600" cy="29981"/>
          </a:xfrm>
          <a:prstGeom prst="line">
            <a:avLst/>
          </a:prstGeom>
          <a:ln w="60325" cap="sq"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24E0B3C5-6C9A-3771-512E-8E2FCD476E9A}"/>
              </a:ext>
            </a:extLst>
          </p:cNvPr>
          <p:cNvSpPr txBox="1"/>
          <p:nvPr/>
        </p:nvSpPr>
        <p:spPr>
          <a:xfrm>
            <a:off x="950820" y="410933"/>
            <a:ext cx="10690196" cy="830997"/>
          </a:xfrm>
          <a:prstGeom prst="rect">
            <a:avLst/>
          </a:prstGeom>
          <a:noFill/>
        </p:spPr>
        <p:txBody>
          <a:bodyPr wrap="square" rtlCol="0">
            <a:spAutoFit/>
          </a:bodyPr>
          <a:lstStyle/>
          <a:p>
            <a:r>
              <a:rPr lang="en-US" sz="4800" b="1" dirty="0">
                <a:solidFill>
                  <a:srgbClr val="19A9E1"/>
                </a:solidFill>
                <a:latin typeface="Montserrat" panose="00000500000000000000" pitchFamily="2" charset="0"/>
              </a:rPr>
              <a:t>Prelim 2025 CHAS Data</a:t>
            </a:r>
          </a:p>
        </p:txBody>
      </p:sp>
      <p:sp>
        <p:nvSpPr>
          <p:cNvPr id="9" name="Rectangle 8">
            <a:extLst>
              <a:ext uri="{FF2B5EF4-FFF2-40B4-BE49-F238E27FC236}">
                <a16:creationId xmlns:a16="http://schemas.microsoft.com/office/drawing/2014/main" id="{E258EB47-77DC-CF78-EB8D-9D2A1F79960D}"/>
              </a:ext>
            </a:extLst>
          </p:cNvPr>
          <p:cNvSpPr/>
          <p:nvPr/>
        </p:nvSpPr>
        <p:spPr>
          <a:xfrm>
            <a:off x="0" y="5909481"/>
            <a:ext cx="12192000" cy="948519"/>
          </a:xfrm>
          <a:prstGeom prst="rect">
            <a:avLst/>
          </a:prstGeom>
          <a:gradFill flip="none" rotWithShape="1">
            <a:gsLst>
              <a:gs pos="0">
                <a:srgbClr val="19A9E1"/>
              </a:gs>
              <a:gs pos="50000">
                <a:srgbClr val="B1DBF0"/>
              </a:gs>
              <a:gs pos="100000">
                <a:schemeClr val="bg1">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45A936A3-C233-39F7-6A0B-38CFAFD0B4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0105" y="6060038"/>
            <a:ext cx="1703695" cy="647404"/>
          </a:xfrm>
          <a:prstGeom prst="rect">
            <a:avLst/>
          </a:prstGeom>
        </p:spPr>
      </p:pic>
      <p:graphicFrame>
        <p:nvGraphicFramePr>
          <p:cNvPr id="3" name="Chart 2">
            <a:extLst>
              <a:ext uri="{FF2B5EF4-FFF2-40B4-BE49-F238E27FC236}">
                <a16:creationId xmlns:a16="http://schemas.microsoft.com/office/drawing/2014/main" id="{F0BCC4C9-35E8-AFB6-730B-9BCDCEB138CA}"/>
              </a:ext>
            </a:extLst>
          </p:cNvPr>
          <p:cNvGraphicFramePr/>
          <p:nvPr/>
        </p:nvGraphicFramePr>
        <p:xfrm>
          <a:off x="1984234" y="1444231"/>
          <a:ext cx="8223532" cy="396953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221405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668D4D0-44F4-DAB1-B3DD-D965AED419FC}"/>
            </a:ext>
          </a:extLst>
        </p:cNvPr>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8CBB72FB-C967-98CF-1AB7-9986757340F1}"/>
              </a:ext>
            </a:extLst>
          </p:cNvPr>
          <p:cNvCxnSpPr/>
          <p:nvPr/>
        </p:nvCxnSpPr>
        <p:spPr>
          <a:xfrm flipV="1">
            <a:off x="950819" y="1242726"/>
            <a:ext cx="10515600" cy="29981"/>
          </a:xfrm>
          <a:prstGeom prst="line">
            <a:avLst/>
          </a:prstGeom>
          <a:ln w="60325" cap="sq"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3BC1210-57DF-CE0C-5F59-EA2A1F187347}"/>
              </a:ext>
            </a:extLst>
          </p:cNvPr>
          <p:cNvSpPr txBox="1"/>
          <p:nvPr/>
        </p:nvSpPr>
        <p:spPr>
          <a:xfrm>
            <a:off x="628593" y="395544"/>
            <a:ext cx="4425321" cy="1631216"/>
          </a:xfrm>
          <a:prstGeom prst="rect">
            <a:avLst/>
          </a:prstGeom>
          <a:noFill/>
        </p:spPr>
        <p:txBody>
          <a:bodyPr wrap="square" rtlCol="0">
            <a:spAutoFit/>
          </a:bodyPr>
          <a:lstStyle/>
          <a:p>
            <a:r>
              <a:rPr lang="en-US" sz="5000" b="1" dirty="0">
                <a:solidFill>
                  <a:srgbClr val="19A9E1"/>
                </a:solidFill>
                <a:latin typeface="Montserrat" panose="00000500000000000000" pitchFamily="2" charset="0"/>
              </a:rPr>
              <a:t>2025-2030 PA Priorities</a:t>
            </a:r>
          </a:p>
        </p:txBody>
      </p:sp>
      <p:sp>
        <p:nvSpPr>
          <p:cNvPr id="9" name="Rectangle 8">
            <a:extLst>
              <a:ext uri="{FF2B5EF4-FFF2-40B4-BE49-F238E27FC236}">
                <a16:creationId xmlns:a16="http://schemas.microsoft.com/office/drawing/2014/main" id="{8BA897B2-BBA0-7666-E942-10BAE0C014E8}"/>
              </a:ext>
            </a:extLst>
          </p:cNvPr>
          <p:cNvSpPr/>
          <p:nvPr/>
        </p:nvSpPr>
        <p:spPr>
          <a:xfrm>
            <a:off x="0" y="5924280"/>
            <a:ext cx="12192000" cy="948519"/>
          </a:xfrm>
          <a:prstGeom prst="rect">
            <a:avLst/>
          </a:prstGeom>
          <a:gradFill flip="none" rotWithShape="1">
            <a:gsLst>
              <a:gs pos="0">
                <a:srgbClr val="19A9E1"/>
              </a:gs>
              <a:gs pos="50000">
                <a:srgbClr val="B1DBF0"/>
              </a:gs>
              <a:gs pos="100000">
                <a:schemeClr val="bg1">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08C78015-F0EF-2D7B-44B4-1637CCF64B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0105" y="6060038"/>
            <a:ext cx="1703695" cy="647404"/>
          </a:xfrm>
          <a:prstGeom prst="rect">
            <a:avLst/>
          </a:prstGeom>
        </p:spPr>
      </p:pic>
      <p:sp>
        <p:nvSpPr>
          <p:cNvPr id="3" name="TextBox 2">
            <a:extLst>
              <a:ext uri="{FF2B5EF4-FFF2-40B4-BE49-F238E27FC236}">
                <a16:creationId xmlns:a16="http://schemas.microsoft.com/office/drawing/2014/main" id="{745AA7F4-055B-220E-4A66-5FCE9BAD2F4A}"/>
              </a:ext>
            </a:extLst>
          </p:cNvPr>
          <p:cNvSpPr txBox="1"/>
          <p:nvPr/>
        </p:nvSpPr>
        <p:spPr>
          <a:xfrm>
            <a:off x="628593" y="2179934"/>
            <a:ext cx="4262501" cy="523220"/>
          </a:xfrm>
          <a:prstGeom prst="rect">
            <a:avLst/>
          </a:prstGeom>
          <a:noFill/>
        </p:spPr>
        <p:txBody>
          <a:bodyPr wrap="square" rtlCol="0">
            <a:spAutoFit/>
          </a:bodyPr>
          <a:lstStyle/>
          <a:p>
            <a:r>
              <a:rPr lang="en-US" sz="2800" b="1" dirty="0">
                <a:latin typeface="Helvetica" pitchFamily="2" charset="0"/>
              </a:rPr>
              <a:t>New PA Priorities</a:t>
            </a:r>
          </a:p>
        </p:txBody>
      </p:sp>
      <p:sp>
        <p:nvSpPr>
          <p:cNvPr id="6" name="Subtitle 2">
            <a:extLst>
              <a:ext uri="{FF2B5EF4-FFF2-40B4-BE49-F238E27FC236}">
                <a16:creationId xmlns:a16="http://schemas.microsoft.com/office/drawing/2014/main" id="{2185804B-448F-E909-667D-52931B996C03}"/>
              </a:ext>
            </a:extLst>
          </p:cNvPr>
          <p:cNvSpPr txBox="1">
            <a:spLocks/>
          </p:cNvSpPr>
          <p:nvPr/>
        </p:nvSpPr>
        <p:spPr>
          <a:xfrm>
            <a:off x="628593" y="2923204"/>
            <a:ext cx="3943407" cy="448632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marR="0" indent="-342900" algn="l">
              <a:spcBef>
                <a:spcPts val="0"/>
              </a:spcBef>
              <a:spcAft>
                <a:spcPts val="0"/>
              </a:spcAft>
              <a:buFont typeface="Arial" panose="020B0604020202020204" pitchFamily="34" charset="0"/>
              <a:buChar char="•"/>
            </a:pPr>
            <a:r>
              <a:rPr lang="en-US" dirty="0">
                <a:latin typeface="Helvetica" pitchFamily="2" charset="0"/>
              </a:rPr>
              <a:t>As a group, we will now vote on 3 from list of 24, informed by CHNA/CHA findings</a:t>
            </a:r>
          </a:p>
          <a:p>
            <a:pPr marL="342900" marR="0" indent="-342900" algn="l">
              <a:spcBef>
                <a:spcPts val="0"/>
              </a:spcBef>
              <a:spcAft>
                <a:spcPts val="0"/>
              </a:spcAft>
              <a:buFont typeface="Arial" panose="020B0604020202020204" pitchFamily="34" charset="0"/>
              <a:buChar char="•"/>
            </a:pPr>
            <a:r>
              <a:rPr lang="en-US">
                <a:latin typeface="Helvetica" pitchFamily="2" charset="0"/>
              </a:rPr>
              <a:t>Let’s vote</a:t>
            </a:r>
            <a:endParaRPr lang="en-US" dirty="0">
              <a:latin typeface="Helvetica" pitchFamily="2" charset="0"/>
            </a:endParaRPr>
          </a:p>
        </p:txBody>
      </p:sp>
      <p:pic>
        <p:nvPicPr>
          <p:cNvPr id="4" name="Picture 3">
            <a:extLst>
              <a:ext uri="{FF2B5EF4-FFF2-40B4-BE49-F238E27FC236}">
                <a16:creationId xmlns:a16="http://schemas.microsoft.com/office/drawing/2014/main" id="{0ABD21C5-91DE-B479-AD4D-F1B8FD035235}"/>
              </a:ext>
            </a:extLst>
          </p:cNvPr>
          <p:cNvPicPr>
            <a:picLocks noChangeAspect="1"/>
          </p:cNvPicPr>
          <p:nvPr/>
        </p:nvPicPr>
        <p:blipFill>
          <a:blip r:embed="rId4"/>
          <a:stretch>
            <a:fillRect/>
          </a:stretch>
        </p:blipFill>
        <p:spPr>
          <a:xfrm>
            <a:off x="5682507" y="386303"/>
            <a:ext cx="5558673" cy="5303688"/>
          </a:xfrm>
          <a:prstGeom prst="rect">
            <a:avLst/>
          </a:prstGeom>
        </p:spPr>
      </p:pic>
    </p:spTree>
    <p:extLst>
      <p:ext uri="{BB962C8B-B14F-4D97-AF65-F5344CB8AC3E}">
        <p14:creationId xmlns:p14="http://schemas.microsoft.com/office/powerpoint/2010/main" val="25638569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p:cNvSpPr txBox="1"/>
          <p:nvPr/>
        </p:nvSpPr>
        <p:spPr>
          <a:xfrm>
            <a:off x="1054183" y="1604203"/>
            <a:ext cx="10083633" cy="3532505"/>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en-US" sz="2400" dirty="0">
                <a:latin typeface="Helvetica" pitchFamily="2" charset="0"/>
                <a:cs typeface="Calibri" panose="020F0502020204030204" pitchFamily="34" charset="0"/>
              </a:rPr>
              <a:t>To come in late June:</a:t>
            </a:r>
          </a:p>
          <a:p>
            <a:pPr marL="1371600" lvl="2" indent="-457200">
              <a:lnSpc>
                <a:spcPct val="150000"/>
              </a:lnSpc>
              <a:buFont typeface="Arial" panose="020B0604020202020204" pitchFamily="34" charset="0"/>
              <a:buChar char="•"/>
            </a:pPr>
            <a:r>
              <a:rPr lang="en-US" sz="2400" dirty="0">
                <a:latin typeface="Helvetica" pitchFamily="2" charset="0"/>
                <a:cs typeface="Calibri" panose="020F0502020204030204" pitchFamily="34" charset="0"/>
              </a:rPr>
              <a:t>CHNA/CHA regional report template</a:t>
            </a:r>
          </a:p>
          <a:p>
            <a:pPr marL="1371600" lvl="2" indent="-457200">
              <a:lnSpc>
                <a:spcPct val="150000"/>
              </a:lnSpc>
              <a:buFont typeface="Arial" panose="020B0604020202020204" pitchFamily="34" charset="0"/>
              <a:buChar char="•"/>
            </a:pPr>
            <a:r>
              <a:rPr lang="en-US" sz="2400" dirty="0">
                <a:latin typeface="Helvetica" pitchFamily="2" charset="0"/>
                <a:cs typeface="Calibri" panose="020F0502020204030204" pitchFamily="34" charset="0"/>
              </a:rPr>
              <a:t>Excel Workplan with all LIHC programs/metrics to come</a:t>
            </a:r>
          </a:p>
          <a:p>
            <a:pPr>
              <a:lnSpc>
                <a:spcPct val="150000"/>
              </a:lnSpc>
            </a:pPr>
            <a:endParaRPr lang="en-US" sz="2400" dirty="0">
              <a:latin typeface="Helvetica" pitchFamily="2" charset="0"/>
              <a:cs typeface="Calibri" panose="020F0502020204030204" pitchFamily="34" charset="0"/>
            </a:endParaRPr>
          </a:p>
          <a:p>
            <a:r>
              <a:rPr lang="en-US" sz="2400" b="1" dirty="0">
                <a:latin typeface="Helvetica" pitchFamily="2" charset="0"/>
                <a:cs typeface="Calibri" panose="020F0502020204030204" pitchFamily="34" charset="0"/>
              </a:rPr>
              <a:t>Next Monthly Meeting: Wednesday, May 14, 2025, at 2 PM</a:t>
            </a:r>
          </a:p>
          <a:p>
            <a:endParaRPr lang="en-US" sz="2400" b="1" dirty="0">
              <a:latin typeface="Helvetica" pitchFamily="2" charset="0"/>
              <a:cs typeface="Calibri" panose="020F0502020204030204" pitchFamily="34" charset="0"/>
            </a:endParaRPr>
          </a:p>
          <a:p>
            <a:pPr lvl="2">
              <a:lnSpc>
                <a:spcPct val="150000"/>
              </a:lnSpc>
            </a:pPr>
            <a:endParaRPr lang="en-US" sz="2400" b="1" dirty="0">
              <a:latin typeface="Helvetica" pitchFamily="2" charset="0"/>
              <a:cs typeface="Calibri" panose="020F0502020204030204" pitchFamily="34" charset="0"/>
            </a:endParaRPr>
          </a:p>
        </p:txBody>
      </p:sp>
      <p:sp>
        <p:nvSpPr>
          <p:cNvPr id="3" name="Content Placeholder 2"/>
          <p:cNvSpPr>
            <a:spLocks noGrp="1"/>
          </p:cNvSpPr>
          <p:nvPr>
            <p:ph idx="4294967295"/>
          </p:nvPr>
        </p:nvSpPr>
        <p:spPr>
          <a:xfrm>
            <a:off x="950819" y="477838"/>
            <a:ext cx="11241181" cy="948519"/>
          </a:xfrm>
        </p:spPr>
        <p:txBody>
          <a:bodyPr>
            <a:normAutofit/>
          </a:bodyPr>
          <a:lstStyle/>
          <a:p>
            <a:pPr marL="0" indent="0">
              <a:buNone/>
            </a:pPr>
            <a:r>
              <a:rPr lang="en-US" sz="6000" b="1" dirty="0">
                <a:solidFill>
                  <a:srgbClr val="19A9E1"/>
                </a:solidFill>
                <a:latin typeface="Montserrat" panose="00000500000000000000" pitchFamily="2" charset="0"/>
              </a:rPr>
              <a:t>Next Steps</a:t>
            </a:r>
          </a:p>
        </p:txBody>
      </p:sp>
      <p:sp>
        <p:nvSpPr>
          <p:cNvPr id="9" name="Rectangle 8"/>
          <p:cNvSpPr/>
          <p:nvPr/>
        </p:nvSpPr>
        <p:spPr>
          <a:xfrm>
            <a:off x="0" y="5909481"/>
            <a:ext cx="12192000" cy="948519"/>
          </a:xfrm>
          <a:prstGeom prst="rect">
            <a:avLst/>
          </a:prstGeom>
          <a:gradFill flip="none" rotWithShape="1">
            <a:gsLst>
              <a:gs pos="0">
                <a:srgbClr val="19A9E1"/>
              </a:gs>
              <a:gs pos="50000">
                <a:srgbClr val="B1DBF0"/>
              </a:gs>
              <a:gs pos="100000">
                <a:schemeClr val="bg1">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0105" y="6060038"/>
            <a:ext cx="1703695" cy="647404"/>
          </a:xfrm>
          <a:prstGeom prst="rect">
            <a:avLst/>
          </a:prstGeom>
        </p:spPr>
      </p:pic>
    </p:spTree>
    <p:extLst>
      <p:ext uri="{BB962C8B-B14F-4D97-AF65-F5344CB8AC3E}">
        <p14:creationId xmlns:p14="http://schemas.microsoft.com/office/powerpoint/2010/main" val="29285347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8" name="Straight Connector 7"/>
          <p:cNvCxnSpPr/>
          <p:nvPr/>
        </p:nvCxnSpPr>
        <p:spPr>
          <a:xfrm flipV="1">
            <a:off x="950819" y="1242726"/>
            <a:ext cx="10515600" cy="29981"/>
          </a:xfrm>
          <a:prstGeom prst="line">
            <a:avLst/>
          </a:prstGeom>
          <a:ln w="60325" cap="sq"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950819" y="410933"/>
            <a:ext cx="9386981" cy="861774"/>
          </a:xfrm>
          <a:prstGeom prst="rect">
            <a:avLst/>
          </a:prstGeom>
          <a:noFill/>
        </p:spPr>
        <p:txBody>
          <a:bodyPr wrap="square" rtlCol="0">
            <a:spAutoFit/>
          </a:bodyPr>
          <a:lstStyle/>
          <a:p>
            <a:r>
              <a:rPr lang="en-US" sz="5000" b="1" dirty="0">
                <a:solidFill>
                  <a:srgbClr val="19A9E1"/>
                </a:solidFill>
                <a:latin typeface="Montserrat" panose="00000500000000000000" pitchFamily="2" charset="0"/>
              </a:rPr>
              <a:t>Discussion, Questions, etc.</a:t>
            </a:r>
          </a:p>
        </p:txBody>
      </p:sp>
      <p:sp>
        <p:nvSpPr>
          <p:cNvPr id="7" name="Subtitle 2"/>
          <p:cNvSpPr txBox="1">
            <a:spLocks/>
          </p:cNvSpPr>
          <p:nvPr/>
        </p:nvSpPr>
        <p:spPr>
          <a:xfrm>
            <a:off x="950819" y="1509900"/>
            <a:ext cx="10202090" cy="439969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US" sz="3000" dirty="0">
                <a:latin typeface="Helvetica" pitchFamily="2" charset="0"/>
              </a:rPr>
              <a:t>Questions, comments, concerns?</a:t>
            </a:r>
          </a:p>
          <a:p>
            <a:pPr marL="342900" indent="-342900" algn="l">
              <a:buFont typeface="Arial" panose="020B0604020202020204" pitchFamily="34" charset="0"/>
              <a:buChar char="•"/>
            </a:pPr>
            <a:r>
              <a:rPr lang="en-US" sz="3000" dirty="0">
                <a:latin typeface="Helvetica" pitchFamily="2" charset="0"/>
              </a:rPr>
              <a:t>Adjournment</a:t>
            </a:r>
          </a:p>
        </p:txBody>
      </p:sp>
      <p:sp>
        <p:nvSpPr>
          <p:cNvPr id="9" name="Rectangle 8"/>
          <p:cNvSpPr/>
          <p:nvPr/>
        </p:nvSpPr>
        <p:spPr>
          <a:xfrm>
            <a:off x="0" y="5909481"/>
            <a:ext cx="12192000" cy="948519"/>
          </a:xfrm>
          <a:prstGeom prst="rect">
            <a:avLst/>
          </a:prstGeom>
          <a:gradFill flip="none" rotWithShape="1">
            <a:gsLst>
              <a:gs pos="0">
                <a:srgbClr val="19A9E1"/>
              </a:gs>
              <a:gs pos="50000">
                <a:srgbClr val="B1DBF0"/>
              </a:gs>
              <a:gs pos="100000">
                <a:schemeClr val="bg1">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0105" y="6060038"/>
            <a:ext cx="1703695" cy="647404"/>
          </a:xfrm>
          <a:prstGeom prst="rect">
            <a:avLst/>
          </a:prstGeom>
        </p:spPr>
      </p:pic>
    </p:spTree>
    <p:extLst>
      <p:ext uri="{BB962C8B-B14F-4D97-AF65-F5344CB8AC3E}">
        <p14:creationId xmlns:p14="http://schemas.microsoft.com/office/powerpoint/2010/main" val="4011164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8" name="Straight Connector 7"/>
          <p:cNvCxnSpPr/>
          <p:nvPr/>
        </p:nvCxnSpPr>
        <p:spPr>
          <a:xfrm flipV="1">
            <a:off x="950819" y="1242726"/>
            <a:ext cx="10515600" cy="29981"/>
          </a:xfrm>
          <a:prstGeom prst="line">
            <a:avLst/>
          </a:prstGeom>
          <a:ln w="60325" cap="sq"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950819" y="410933"/>
            <a:ext cx="11241181" cy="923330"/>
          </a:xfrm>
          <a:prstGeom prst="rect">
            <a:avLst/>
          </a:prstGeom>
          <a:noFill/>
        </p:spPr>
        <p:txBody>
          <a:bodyPr wrap="square" rtlCol="0">
            <a:spAutoFit/>
          </a:bodyPr>
          <a:lstStyle/>
          <a:p>
            <a:r>
              <a:rPr lang="en-US" sz="5400" b="1" dirty="0">
                <a:solidFill>
                  <a:srgbClr val="19A9E1"/>
                </a:solidFill>
                <a:latin typeface="Montserrat" panose="00000500000000000000" pitchFamily="2" charset="0"/>
              </a:rPr>
              <a:t>Housekeeping</a:t>
            </a:r>
          </a:p>
        </p:txBody>
      </p:sp>
      <p:sp>
        <p:nvSpPr>
          <p:cNvPr id="7" name="Subtitle 2"/>
          <p:cNvSpPr txBox="1">
            <a:spLocks/>
          </p:cNvSpPr>
          <p:nvPr/>
        </p:nvSpPr>
        <p:spPr>
          <a:xfrm>
            <a:off x="950819" y="1509900"/>
            <a:ext cx="9605122" cy="439969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lnSpc>
                <a:spcPct val="100000"/>
              </a:lnSpc>
              <a:buFont typeface="Arial" panose="020B0604020202020204" pitchFamily="34" charset="0"/>
              <a:buChar char="•"/>
            </a:pPr>
            <a:r>
              <a:rPr lang="en-US" sz="3200" dirty="0">
                <a:latin typeface="Helvetica" pitchFamily="2" charset="0"/>
              </a:rPr>
              <a:t>All meeting materials on LIHC website: </a:t>
            </a:r>
            <a:r>
              <a:rPr lang="en-US" sz="3200" dirty="0">
                <a:latin typeface="Helvetica" pitchFamily="2" charset="0"/>
                <a:hlinkClick r:id="rId3"/>
              </a:rPr>
              <a:t>https://www.lihealthcollab.org/member-resources/meeting-info/2025-chnacha-work-group</a:t>
            </a:r>
            <a:r>
              <a:rPr lang="en-US" sz="3200" dirty="0">
                <a:latin typeface="Helvetica" pitchFamily="2" charset="0"/>
              </a:rPr>
              <a:t> </a:t>
            </a:r>
          </a:p>
          <a:p>
            <a:pPr marL="342900" indent="-342900" algn="l">
              <a:lnSpc>
                <a:spcPct val="100000"/>
              </a:lnSpc>
              <a:buFont typeface="Arial" panose="020B0604020202020204" pitchFamily="34" charset="0"/>
              <a:buChar char="•"/>
            </a:pPr>
            <a:r>
              <a:rPr lang="en-US" sz="3200" dirty="0">
                <a:latin typeface="Helvetica" pitchFamily="2" charset="0"/>
              </a:rPr>
              <a:t>Work group meets on the second Wednesday of every month at 2 PM</a:t>
            </a:r>
            <a:endParaRPr lang="en-US" sz="2400" dirty="0">
              <a:latin typeface="Helvetica" pitchFamily="2" charset="0"/>
            </a:endParaRPr>
          </a:p>
        </p:txBody>
      </p:sp>
      <p:sp>
        <p:nvSpPr>
          <p:cNvPr id="9" name="Rectangle 8"/>
          <p:cNvSpPr/>
          <p:nvPr/>
        </p:nvSpPr>
        <p:spPr>
          <a:xfrm>
            <a:off x="0" y="5909481"/>
            <a:ext cx="12192000" cy="948519"/>
          </a:xfrm>
          <a:prstGeom prst="rect">
            <a:avLst/>
          </a:prstGeom>
          <a:gradFill flip="none" rotWithShape="1">
            <a:gsLst>
              <a:gs pos="0">
                <a:srgbClr val="19A9E1"/>
              </a:gs>
              <a:gs pos="50000">
                <a:srgbClr val="B1DBF0"/>
              </a:gs>
              <a:gs pos="100000">
                <a:schemeClr val="bg1">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50105" y="6060038"/>
            <a:ext cx="1703695" cy="647404"/>
          </a:xfrm>
          <a:prstGeom prst="rect">
            <a:avLst/>
          </a:prstGeom>
        </p:spPr>
      </p:pic>
    </p:spTree>
    <p:extLst>
      <p:ext uri="{BB962C8B-B14F-4D97-AF65-F5344CB8AC3E}">
        <p14:creationId xmlns:p14="http://schemas.microsoft.com/office/powerpoint/2010/main" val="38659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ADDC692-F0B9-C372-7AC7-7FEF751ABF5B}"/>
            </a:ext>
          </a:extLst>
        </p:cNvPr>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F4B838FD-60AA-CA7B-9AAA-3A7A593DF3F0}"/>
              </a:ext>
            </a:extLst>
          </p:cNvPr>
          <p:cNvCxnSpPr/>
          <p:nvPr/>
        </p:nvCxnSpPr>
        <p:spPr>
          <a:xfrm flipV="1">
            <a:off x="950819" y="1242726"/>
            <a:ext cx="10515600" cy="29981"/>
          </a:xfrm>
          <a:prstGeom prst="line">
            <a:avLst/>
          </a:prstGeom>
          <a:ln w="60325" cap="sq"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1593C98-83B2-C327-18DC-E442620C7B6D}"/>
              </a:ext>
            </a:extLst>
          </p:cNvPr>
          <p:cNvSpPr txBox="1"/>
          <p:nvPr/>
        </p:nvSpPr>
        <p:spPr>
          <a:xfrm>
            <a:off x="950820" y="410933"/>
            <a:ext cx="10690196" cy="830997"/>
          </a:xfrm>
          <a:prstGeom prst="rect">
            <a:avLst/>
          </a:prstGeom>
          <a:noFill/>
        </p:spPr>
        <p:txBody>
          <a:bodyPr wrap="square" rtlCol="0">
            <a:spAutoFit/>
          </a:bodyPr>
          <a:lstStyle/>
          <a:p>
            <a:r>
              <a:rPr lang="en-US" sz="4800" b="1" dirty="0">
                <a:solidFill>
                  <a:srgbClr val="19A9E1"/>
                </a:solidFill>
                <a:latin typeface="Montserrat" panose="00000500000000000000" pitchFamily="2" charset="0"/>
              </a:rPr>
              <a:t>LIHC Primary Data</a:t>
            </a:r>
          </a:p>
        </p:txBody>
      </p:sp>
      <p:sp>
        <p:nvSpPr>
          <p:cNvPr id="7" name="Subtitle 2">
            <a:extLst>
              <a:ext uri="{FF2B5EF4-FFF2-40B4-BE49-F238E27FC236}">
                <a16:creationId xmlns:a16="http://schemas.microsoft.com/office/drawing/2014/main" id="{CB26F95B-400D-1268-AADA-C6FF93C0716C}"/>
              </a:ext>
            </a:extLst>
          </p:cNvPr>
          <p:cNvSpPr txBox="1">
            <a:spLocks/>
          </p:cNvSpPr>
          <p:nvPr/>
        </p:nvSpPr>
        <p:spPr>
          <a:xfrm>
            <a:off x="950818" y="1685270"/>
            <a:ext cx="10184819" cy="4374768"/>
          </a:xfrm>
          <a:prstGeom prst="rect">
            <a:avLst/>
          </a:prstGeom>
        </p:spPr>
        <p:txBody>
          <a:bodyPr vert="horz" lIns="91440" tIns="45720" rIns="91440" bIns="45720" numCol="1"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lnSpc>
                <a:spcPct val="100000"/>
              </a:lnSpc>
              <a:buFont typeface="Arial" panose="020B0604020202020204" pitchFamily="34" charset="0"/>
              <a:buChar char="•"/>
            </a:pPr>
            <a:r>
              <a:rPr lang="en-US" sz="2800" dirty="0">
                <a:latin typeface="Helvetica" pitchFamily="2" charset="0"/>
              </a:rPr>
              <a:t>2024 CBO Survey Data</a:t>
            </a:r>
          </a:p>
          <a:p>
            <a:pPr marL="342900" indent="-342900" algn="l">
              <a:lnSpc>
                <a:spcPct val="100000"/>
              </a:lnSpc>
              <a:buFont typeface="Arial" panose="020B0604020202020204" pitchFamily="34" charset="0"/>
              <a:buChar char="•"/>
            </a:pPr>
            <a:r>
              <a:rPr lang="en-US" sz="2800" dirty="0">
                <a:latin typeface="Helvetica" pitchFamily="2" charset="0"/>
              </a:rPr>
              <a:t>2025 CBO Key Informant Interview Qualitative Analysis</a:t>
            </a:r>
          </a:p>
          <a:p>
            <a:pPr marL="342900" indent="-342900" algn="l">
              <a:lnSpc>
                <a:spcPct val="100000"/>
              </a:lnSpc>
              <a:buFont typeface="Arial" panose="020B0604020202020204" pitchFamily="34" charset="0"/>
              <a:buChar char="•"/>
            </a:pPr>
            <a:r>
              <a:rPr lang="en-US" sz="2800" dirty="0">
                <a:latin typeface="Helvetica" pitchFamily="2" charset="0"/>
              </a:rPr>
              <a:t>2024 CHAS Data</a:t>
            </a:r>
          </a:p>
          <a:p>
            <a:pPr marL="342900" indent="-342900" algn="l">
              <a:lnSpc>
                <a:spcPct val="100000"/>
              </a:lnSpc>
              <a:buFont typeface="Arial" panose="020B0604020202020204" pitchFamily="34" charset="0"/>
              <a:buChar char="•"/>
            </a:pPr>
            <a:r>
              <a:rPr lang="en-US" sz="2800" dirty="0">
                <a:latin typeface="Helvetica" pitchFamily="2" charset="0"/>
              </a:rPr>
              <a:t>Preliminary 2025 CHAS Data</a:t>
            </a:r>
          </a:p>
        </p:txBody>
      </p:sp>
      <p:sp>
        <p:nvSpPr>
          <p:cNvPr id="9" name="Rectangle 8">
            <a:extLst>
              <a:ext uri="{FF2B5EF4-FFF2-40B4-BE49-F238E27FC236}">
                <a16:creationId xmlns:a16="http://schemas.microsoft.com/office/drawing/2014/main" id="{9532C61F-05D3-44C5-BD2D-FF401E950100}"/>
              </a:ext>
            </a:extLst>
          </p:cNvPr>
          <p:cNvSpPr/>
          <p:nvPr/>
        </p:nvSpPr>
        <p:spPr>
          <a:xfrm>
            <a:off x="0" y="5909481"/>
            <a:ext cx="12192000" cy="948519"/>
          </a:xfrm>
          <a:prstGeom prst="rect">
            <a:avLst/>
          </a:prstGeom>
          <a:gradFill flip="none" rotWithShape="1">
            <a:gsLst>
              <a:gs pos="0">
                <a:srgbClr val="19A9E1"/>
              </a:gs>
              <a:gs pos="50000">
                <a:srgbClr val="B1DBF0"/>
              </a:gs>
              <a:gs pos="100000">
                <a:schemeClr val="bg1">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2E1DC0AF-57F7-4353-4039-1684840614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0105" y="6060038"/>
            <a:ext cx="1703695" cy="647404"/>
          </a:xfrm>
          <a:prstGeom prst="rect">
            <a:avLst/>
          </a:prstGeom>
        </p:spPr>
      </p:pic>
    </p:spTree>
    <p:extLst>
      <p:ext uri="{BB962C8B-B14F-4D97-AF65-F5344CB8AC3E}">
        <p14:creationId xmlns:p14="http://schemas.microsoft.com/office/powerpoint/2010/main" val="26595913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2ABD67B-DE79-2D1D-DA52-C46787EA657F}"/>
            </a:ext>
          </a:extLst>
        </p:cNvPr>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24E5D4A1-2F7B-FF6F-73B6-EB9885A66506}"/>
              </a:ext>
            </a:extLst>
          </p:cNvPr>
          <p:cNvCxnSpPr/>
          <p:nvPr/>
        </p:nvCxnSpPr>
        <p:spPr>
          <a:xfrm flipV="1">
            <a:off x="950819" y="1242726"/>
            <a:ext cx="10515600" cy="29981"/>
          </a:xfrm>
          <a:prstGeom prst="line">
            <a:avLst/>
          </a:prstGeom>
          <a:ln w="60325" cap="sq"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1DFA997-4258-31E7-C3EC-6E8BA0D6DB53}"/>
              </a:ext>
            </a:extLst>
          </p:cNvPr>
          <p:cNvSpPr txBox="1"/>
          <p:nvPr/>
        </p:nvSpPr>
        <p:spPr>
          <a:xfrm>
            <a:off x="950820" y="410933"/>
            <a:ext cx="10690196" cy="830997"/>
          </a:xfrm>
          <a:prstGeom prst="rect">
            <a:avLst/>
          </a:prstGeom>
          <a:noFill/>
        </p:spPr>
        <p:txBody>
          <a:bodyPr wrap="square" rtlCol="0">
            <a:spAutoFit/>
          </a:bodyPr>
          <a:lstStyle/>
          <a:p>
            <a:r>
              <a:rPr lang="en-US" sz="4800" b="1" dirty="0">
                <a:solidFill>
                  <a:srgbClr val="19A9E1"/>
                </a:solidFill>
                <a:latin typeface="Montserrat" panose="00000500000000000000" pitchFamily="2" charset="0"/>
              </a:rPr>
              <a:t>2024 CBO Survey Data</a:t>
            </a:r>
          </a:p>
        </p:txBody>
      </p:sp>
      <p:sp>
        <p:nvSpPr>
          <p:cNvPr id="9" name="Rectangle 8">
            <a:extLst>
              <a:ext uri="{FF2B5EF4-FFF2-40B4-BE49-F238E27FC236}">
                <a16:creationId xmlns:a16="http://schemas.microsoft.com/office/drawing/2014/main" id="{3B2AC74E-75C6-0B79-0B60-BCD9C624CC53}"/>
              </a:ext>
            </a:extLst>
          </p:cNvPr>
          <p:cNvSpPr/>
          <p:nvPr/>
        </p:nvSpPr>
        <p:spPr>
          <a:xfrm>
            <a:off x="0" y="5909481"/>
            <a:ext cx="12192000" cy="948519"/>
          </a:xfrm>
          <a:prstGeom prst="rect">
            <a:avLst/>
          </a:prstGeom>
          <a:gradFill flip="none" rotWithShape="1">
            <a:gsLst>
              <a:gs pos="0">
                <a:srgbClr val="19A9E1"/>
              </a:gs>
              <a:gs pos="50000">
                <a:srgbClr val="B1DBF0"/>
              </a:gs>
              <a:gs pos="100000">
                <a:schemeClr val="bg1">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C14B08E1-0ACB-B489-2760-26B1E4AD72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0105" y="6060038"/>
            <a:ext cx="1703695" cy="647404"/>
          </a:xfrm>
          <a:prstGeom prst="rect">
            <a:avLst/>
          </a:prstGeom>
        </p:spPr>
      </p:pic>
      <p:pic>
        <p:nvPicPr>
          <p:cNvPr id="4" name="Picture 3" descr="A map with blue dots&#10;&#10;Description automatically generated">
            <a:extLst>
              <a:ext uri="{FF2B5EF4-FFF2-40B4-BE49-F238E27FC236}">
                <a16:creationId xmlns:a16="http://schemas.microsoft.com/office/drawing/2014/main" id="{B01B3D9E-8B93-B4CB-AD41-7C8BE39DA6B1}"/>
              </a:ext>
            </a:extLst>
          </p:cNvPr>
          <p:cNvPicPr>
            <a:picLocks noChangeAspect="1"/>
          </p:cNvPicPr>
          <p:nvPr/>
        </p:nvPicPr>
        <p:blipFill rotWithShape="1">
          <a:blip r:embed="rId4"/>
          <a:srcRect t="15197" b="4752"/>
          <a:stretch/>
        </p:blipFill>
        <p:spPr bwMode="auto">
          <a:xfrm>
            <a:off x="4355739" y="1392487"/>
            <a:ext cx="6779900" cy="4194024"/>
          </a:xfrm>
          <a:prstGeom prst="rect">
            <a:avLst/>
          </a:prstGeom>
          <a:ln>
            <a:noFill/>
          </a:ln>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id="{388988F2-C1B2-FE18-E5B8-007667E69186}"/>
              </a:ext>
            </a:extLst>
          </p:cNvPr>
          <p:cNvSpPr txBox="1"/>
          <p:nvPr/>
        </p:nvSpPr>
        <p:spPr>
          <a:xfrm>
            <a:off x="823399" y="1595677"/>
            <a:ext cx="3532340" cy="1323439"/>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Helvetica" panose="020B0604020202020204" pitchFamily="34" charset="0"/>
                <a:cs typeface="Helvetica" panose="020B0604020202020204" pitchFamily="34" charset="0"/>
              </a:rPr>
              <a:t>Nassau County Total: 18</a:t>
            </a:r>
          </a:p>
          <a:p>
            <a:pPr marL="285750" indent="-285750">
              <a:buFont typeface="Arial" panose="020B0604020202020204" pitchFamily="34" charset="0"/>
              <a:buChar char="•"/>
            </a:pPr>
            <a:r>
              <a:rPr lang="en-US" sz="2000" dirty="0">
                <a:latin typeface="Helvetica" panose="020B0604020202020204" pitchFamily="34" charset="0"/>
                <a:cs typeface="Helvetica" panose="020B0604020202020204" pitchFamily="34" charset="0"/>
              </a:rPr>
              <a:t>Suffolk County Total: 24</a:t>
            </a:r>
          </a:p>
          <a:p>
            <a:pPr marL="285750" indent="-285750">
              <a:buFont typeface="Arial" panose="020B0604020202020204" pitchFamily="34" charset="0"/>
              <a:buChar char="•"/>
            </a:pPr>
            <a:r>
              <a:rPr lang="en-US" sz="2000" dirty="0">
                <a:latin typeface="Helvetica" panose="020B0604020202020204" pitchFamily="34" charset="0"/>
                <a:cs typeface="Helvetica" panose="020B0604020202020204" pitchFamily="34" charset="0"/>
              </a:rPr>
              <a:t>Both Counties: 3</a:t>
            </a:r>
          </a:p>
          <a:p>
            <a:pPr marL="285750" indent="-285750">
              <a:buFont typeface="Arial" panose="020B0604020202020204" pitchFamily="34" charset="0"/>
              <a:buChar char="•"/>
            </a:pPr>
            <a:r>
              <a:rPr lang="en-US" sz="2000" dirty="0">
                <a:latin typeface="Helvetica" panose="020B0604020202020204" pitchFamily="34" charset="0"/>
                <a:cs typeface="Helvetica" panose="020B0604020202020204" pitchFamily="34" charset="0"/>
              </a:rPr>
              <a:t>Queens/Unspecified: 3</a:t>
            </a:r>
          </a:p>
        </p:txBody>
      </p:sp>
    </p:spTree>
    <p:extLst>
      <p:ext uri="{BB962C8B-B14F-4D97-AF65-F5344CB8AC3E}">
        <p14:creationId xmlns:p14="http://schemas.microsoft.com/office/powerpoint/2010/main" val="861966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1A4B222-F5EB-663F-759F-B8AF518DD356}"/>
            </a:ext>
          </a:extLst>
        </p:cNvPr>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07164F9-592E-112A-D8D9-388790099CEC}"/>
              </a:ext>
            </a:extLst>
          </p:cNvPr>
          <p:cNvCxnSpPr/>
          <p:nvPr/>
        </p:nvCxnSpPr>
        <p:spPr>
          <a:xfrm flipV="1">
            <a:off x="950819" y="1242726"/>
            <a:ext cx="10515600" cy="29981"/>
          </a:xfrm>
          <a:prstGeom prst="line">
            <a:avLst/>
          </a:prstGeom>
          <a:ln w="60325" cap="sq"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8C47A564-75FF-B5C7-4D37-8146EE16F61A}"/>
              </a:ext>
            </a:extLst>
          </p:cNvPr>
          <p:cNvSpPr txBox="1"/>
          <p:nvPr/>
        </p:nvSpPr>
        <p:spPr>
          <a:xfrm>
            <a:off x="950820" y="410933"/>
            <a:ext cx="10690196" cy="830997"/>
          </a:xfrm>
          <a:prstGeom prst="rect">
            <a:avLst/>
          </a:prstGeom>
          <a:noFill/>
        </p:spPr>
        <p:txBody>
          <a:bodyPr wrap="square" rtlCol="0">
            <a:spAutoFit/>
          </a:bodyPr>
          <a:lstStyle/>
          <a:p>
            <a:r>
              <a:rPr lang="en-US" sz="4800" b="1" dirty="0">
                <a:solidFill>
                  <a:srgbClr val="19A9E1"/>
                </a:solidFill>
                <a:latin typeface="Montserrat" panose="00000500000000000000" pitchFamily="2" charset="0"/>
              </a:rPr>
              <a:t>2024 CBO Survey Data</a:t>
            </a:r>
          </a:p>
        </p:txBody>
      </p:sp>
      <p:sp>
        <p:nvSpPr>
          <p:cNvPr id="9" name="Rectangle 8">
            <a:extLst>
              <a:ext uri="{FF2B5EF4-FFF2-40B4-BE49-F238E27FC236}">
                <a16:creationId xmlns:a16="http://schemas.microsoft.com/office/drawing/2014/main" id="{06128B46-EF4F-B869-24B4-7A846ED6A067}"/>
              </a:ext>
            </a:extLst>
          </p:cNvPr>
          <p:cNvSpPr/>
          <p:nvPr/>
        </p:nvSpPr>
        <p:spPr>
          <a:xfrm>
            <a:off x="0" y="5909481"/>
            <a:ext cx="12192000" cy="948519"/>
          </a:xfrm>
          <a:prstGeom prst="rect">
            <a:avLst/>
          </a:prstGeom>
          <a:gradFill flip="none" rotWithShape="1">
            <a:gsLst>
              <a:gs pos="0">
                <a:srgbClr val="19A9E1"/>
              </a:gs>
              <a:gs pos="50000">
                <a:srgbClr val="B1DBF0"/>
              </a:gs>
              <a:gs pos="100000">
                <a:schemeClr val="bg1">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7A502298-3483-7597-CF26-EC57414F1B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0105" y="6060038"/>
            <a:ext cx="1703695" cy="647404"/>
          </a:xfrm>
          <a:prstGeom prst="rect">
            <a:avLst/>
          </a:prstGeom>
        </p:spPr>
      </p:pic>
      <p:graphicFrame>
        <p:nvGraphicFramePr>
          <p:cNvPr id="3" name="Chart 2">
            <a:extLst>
              <a:ext uri="{FF2B5EF4-FFF2-40B4-BE49-F238E27FC236}">
                <a16:creationId xmlns:a16="http://schemas.microsoft.com/office/drawing/2014/main" id="{C4CE1D75-1AC0-0DB9-D16C-A07ED7CFFF63}"/>
              </a:ext>
            </a:extLst>
          </p:cNvPr>
          <p:cNvGraphicFramePr/>
          <p:nvPr/>
        </p:nvGraphicFramePr>
        <p:xfrm>
          <a:off x="2228850" y="1422467"/>
          <a:ext cx="7734300" cy="449255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585429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B2FE271-D938-E86B-953E-1ADB8EEDFAC4}"/>
            </a:ext>
          </a:extLst>
        </p:cNvPr>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6009A1C3-A9D8-6410-CE92-1C78A5CEA3EB}"/>
              </a:ext>
            </a:extLst>
          </p:cNvPr>
          <p:cNvCxnSpPr/>
          <p:nvPr/>
        </p:nvCxnSpPr>
        <p:spPr>
          <a:xfrm flipV="1">
            <a:off x="950819" y="1242726"/>
            <a:ext cx="10515600" cy="29981"/>
          </a:xfrm>
          <a:prstGeom prst="line">
            <a:avLst/>
          </a:prstGeom>
          <a:ln w="60325" cap="sq"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8E158DBF-ADF0-0F46-3409-CDD1516A7F3F}"/>
              </a:ext>
            </a:extLst>
          </p:cNvPr>
          <p:cNvSpPr txBox="1"/>
          <p:nvPr/>
        </p:nvSpPr>
        <p:spPr>
          <a:xfrm>
            <a:off x="950820" y="410933"/>
            <a:ext cx="10690196" cy="830997"/>
          </a:xfrm>
          <a:prstGeom prst="rect">
            <a:avLst/>
          </a:prstGeom>
          <a:noFill/>
        </p:spPr>
        <p:txBody>
          <a:bodyPr wrap="square" rtlCol="0">
            <a:spAutoFit/>
          </a:bodyPr>
          <a:lstStyle/>
          <a:p>
            <a:r>
              <a:rPr lang="en-US" sz="4800" b="1" dirty="0">
                <a:solidFill>
                  <a:srgbClr val="19A9E1"/>
                </a:solidFill>
                <a:latin typeface="Montserrat" panose="00000500000000000000" pitchFamily="2" charset="0"/>
              </a:rPr>
              <a:t>2024 CBO Survey Data</a:t>
            </a:r>
          </a:p>
        </p:txBody>
      </p:sp>
      <p:sp>
        <p:nvSpPr>
          <p:cNvPr id="9" name="Rectangle 8">
            <a:extLst>
              <a:ext uri="{FF2B5EF4-FFF2-40B4-BE49-F238E27FC236}">
                <a16:creationId xmlns:a16="http://schemas.microsoft.com/office/drawing/2014/main" id="{CA466E2A-28CE-6746-0937-3909DC53FCCB}"/>
              </a:ext>
            </a:extLst>
          </p:cNvPr>
          <p:cNvSpPr/>
          <p:nvPr/>
        </p:nvSpPr>
        <p:spPr>
          <a:xfrm>
            <a:off x="0" y="5909481"/>
            <a:ext cx="12192000" cy="948519"/>
          </a:xfrm>
          <a:prstGeom prst="rect">
            <a:avLst/>
          </a:prstGeom>
          <a:gradFill flip="none" rotWithShape="1">
            <a:gsLst>
              <a:gs pos="0">
                <a:srgbClr val="19A9E1"/>
              </a:gs>
              <a:gs pos="50000">
                <a:srgbClr val="B1DBF0"/>
              </a:gs>
              <a:gs pos="100000">
                <a:schemeClr val="bg1">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5BD2BDF3-2670-AA4E-9365-A9E6E26127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0105" y="6060038"/>
            <a:ext cx="1703695" cy="647404"/>
          </a:xfrm>
          <a:prstGeom prst="rect">
            <a:avLst/>
          </a:prstGeom>
        </p:spPr>
      </p:pic>
      <p:graphicFrame>
        <p:nvGraphicFramePr>
          <p:cNvPr id="3" name="Chart 2">
            <a:extLst>
              <a:ext uri="{FF2B5EF4-FFF2-40B4-BE49-F238E27FC236}">
                <a16:creationId xmlns:a16="http://schemas.microsoft.com/office/drawing/2014/main" id="{00000000-0008-0000-0000-000002000000}"/>
              </a:ext>
            </a:extLst>
          </p:cNvPr>
          <p:cNvGraphicFramePr/>
          <p:nvPr>
            <p:extLst>
              <p:ext uri="{D42A27DB-BD31-4B8C-83A1-F6EECF244321}">
                <p14:modId xmlns:p14="http://schemas.microsoft.com/office/powerpoint/2010/main" val="3533096879"/>
              </p:ext>
            </p:extLst>
          </p:nvPr>
        </p:nvGraphicFramePr>
        <p:xfrm>
          <a:off x="1444625" y="1293310"/>
          <a:ext cx="9302750" cy="453401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343878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731679C7-5275-3915-A8F5-91009AD8E67C}"/>
            </a:ext>
          </a:extLst>
        </p:cNvPr>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81A257F9-083D-7314-FD20-289468409A71}"/>
              </a:ext>
            </a:extLst>
          </p:cNvPr>
          <p:cNvCxnSpPr/>
          <p:nvPr/>
        </p:nvCxnSpPr>
        <p:spPr>
          <a:xfrm flipV="1">
            <a:off x="950819" y="1242726"/>
            <a:ext cx="10515600" cy="29981"/>
          </a:xfrm>
          <a:prstGeom prst="line">
            <a:avLst/>
          </a:prstGeom>
          <a:ln w="60325" cap="sq"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18214891-3AE9-607D-1D8A-145391F74989}"/>
              </a:ext>
            </a:extLst>
          </p:cNvPr>
          <p:cNvSpPr txBox="1"/>
          <p:nvPr/>
        </p:nvSpPr>
        <p:spPr>
          <a:xfrm>
            <a:off x="950820" y="410933"/>
            <a:ext cx="10690196" cy="830997"/>
          </a:xfrm>
          <a:prstGeom prst="rect">
            <a:avLst/>
          </a:prstGeom>
          <a:noFill/>
        </p:spPr>
        <p:txBody>
          <a:bodyPr wrap="square" rtlCol="0">
            <a:spAutoFit/>
          </a:bodyPr>
          <a:lstStyle/>
          <a:p>
            <a:r>
              <a:rPr lang="en-US" sz="4800" b="1" dirty="0">
                <a:solidFill>
                  <a:srgbClr val="19A9E1"/>
                </a:solidFill>
                <a:latin typeface="Montserrat" panose="00000500000000000000" pitchFamily="2" charset="0"/>
              </a:rPr>
              <a:t>2024 CBO Survey Data</a:t>
            </a:r>
          </a:p>
        </p:txBody>
      </p:sp>
      <p:sp>
        <p:nvSpPr>
          <p:cNvPr id="9" name="Rectangle 8">
            <a:extLst>
              <a:ext uri="{FF2B5EF4-FFF2-40B4-BE49-F238E27FC236}">
                <a16:creationId xmlns:a16="http://schemas.microsoft.com/office/drawing/2014/main" id="{A3765E20-6F4E-20B0-379D-4A055FAE38EA}"/>
              </a:ext>
            </a:extLst>
          </p:cNvPr>
          <p:cNvSpPr/>
          <p:nvPr/>
        </p:nvSpPr>
        <p:spPr>
          <a:xfrm>
            <a:off x="0" y="5909481"/>
            <a:ext cx="12192000" cy="948519"/>
          </a:xfrm>
          <a:prstGeom prst="rect">
            <a:avLst/>
          </a:prstGeom>
          <a:gradFill flip="none" rotWithShape="1">
            <a:gsLst>
              <a:gs pos="0">
                <a:srgbClr val="19A9E1"/>
              </a:gs>
              <a:gs pos="50000">
                <a:srgbClr val="B1DBF0"/>
              </a:gs>
              <a:gs pos="100000">
                <a:schemeClr val="bg1">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FA879CC4-2740-B1E3-E523-817C231804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0105" y="6060038"/>
            <a:ext cx="1703695" cy="647404"/>
          </a:xfrm>
          <a:prstGeom prst="rect">
            <a:avLst/>
          </a:prstGeom>
        </p:spPr>
      </p:pic>
      <p:graphicFrame>
        <p:nvGraphicFramePr>
          <p:cNvPr id="4" name="Chart 3">
            <a:extLst>
              <a:ext uri="{FF2B5EF4-FFF2-40B4-BE49-F238E27FC236}">
                <a16:creationId xmlns:a16="http://schemas.microsoft.com/office/drawing/2014/main" id="{00000000-0008-0000-0000-000002000000}"/>
              </a:ext>
            </a:extLst>
          </p:cNvPr>
          <p:cNvGraphicFramePr/>
          <p:nvPr>
            <p:extLst>
              <p:ext uri="{D42A27DB-BD31-4B8C-83A1-F6EECF244321}">
                <p14:modId xmlns:p14="http://schemas.microsoft.com/office/powerpoint/2010/main" val="3241141468"/>
              </p:ext>
            </p:extLst>
          </p:nvPr>
        </p:nvGraphicFramePr>
        <p:xfrm>
          <a:off x="1077238" y="1331873"/>
          <a:ext cx="9590762" cy="433710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877647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8" id="{D9EA9168-6380-4A4B-BAFC-B25283423917}" vid="{0C9C84E2-3894-4729-A5AA-B2F6D66ADA7D}"/>
    </a:ext>
  </a:extLst>
</a:theme>
</file>

<file path=ppt/theme/theme2.xml><?xml version="1.0" encoding="utf-8"?>
<a:theme xmlns:a="http://schemas.openxmlformats.org/drawingml/2006/main" name="4_Suffolk Care Collaborativ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Suffolk Care Collabora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Suffolk Care Collabora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Suffolk Care Collabora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LIHC theme</Template>
  <TotalTime>11155</TotalTime>
  <Words>2856</Words>
  <Application>Microsoft Office PowerPoint</Application>
  <PresentationFormat>Widescreen</PresentationFormat>
  <Paragraphs>232</Paragraphs>
  <Slides>36</Slides>
  <Notes>36</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36</vt:i4>
      </vt:variant>
    </vt:vector>
  </HeadingPairs>
  <TitlesOfParts>
    <vt:vector size="49" baseType="lpstr">
      <vt:lpstr>Montserrat</vt:lpstr>
      <vt:lpstr>Helvetica</vt:lpstr>
      <vt:lpstr>Symbol</vt:lpstr>
      <vt:lpstr>Calibri Light</vt:lpstr>
      <vt:lpstr>Arial</vt:lpstr>
      <vt:lpstr>Calibri</vt:lpstr>
      <vt:lpstr>Aptos</vt:lpstr>
      <vt:lpstr>Courier New</vt:lpstr>
      <vt:lpstr>Office Theme</vt:lpstr>
      <vt:lpstr>4_Suffolk Care Collaborative</vt:lpstr>
      <vt:lpstr>Suffolk Care Collaborative</vt:lpstr>
      <vt:lpstr>1_Suffolk Care Collaborative</vt:lpstr>
      <vt:lpstr>2_Suffolk Care Collaborative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Healthcare Association of New York State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Kimberly Whitehead</dc:creator>
  <cp:lastModifiedBy>Brooke Oliveri</cp:lastModifiedBy>
  <cp:revision>414</cp:revision>
  <dcterms:created xsi:type="dcterms:W3CDTF">2018-02-13T19:49:59Z</dcterms:created>
  <dcterms:modified xsi:type="dcterms:W3CDTF">2025-04-24T20:36:03Z</dcterms:modified>
</cp:coreProperties>
</file>